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05" r:id="rId5"/>
    <p:sldId id="312" r:id="rId6"/>
    <p:sldId id="316" r:id="rId7"/>
    <p:sldId id="317" r:id="rId8"/>
    <p:sldId id="313" r:id="rId9"/>
    <p:sldId id="331" r:id="rId10"/>
    <p:sldId id="315" r:id="rId11"/>
    <p:sldId id="318" r:id="rId12"/>
    <p:sldId id="320" r:id="rId13"/>
    <p:sldId id="322" r:id="rId14"/>
    <p:sldId id="332" r:id="rId15"/>
    <p:sldId id="323" r:id="rId16"/>
    <p:sldId id="325" r:id="rId17"/>
    <p:sldId id="324" r:id="rId18"/>
    <p:sldId id="326" r:id="rId19"/>
    <p:sldId id="327" r:id="rId20"/>
    <p:sldId id="328" r:id="rId21"/>
    <p:sldId id="329" r:id="rId22"/>
    <p:sldId id="33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D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p:scale>
          <a:sx n="75" d="100"/>
          <a:sy n="75" d="100"/>
        </p:scale>
        <p:origin x="1152"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5/5/2022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5/5/2022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5/5/2022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8DEB9D55-38C8-45B4-BB2D-4FDBBDB08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7" name="Freeform: Shape 96">
            <a:extLst>
              <a:ext uri="{FF2B5EF4-FFF2-40B4-BE49-F238E27FC236}">
                <a16:creationId xmlns:a16="http://schemas.microsoft.com/office/drawing/2014/main" id="{B40DDA79-7866-468E-A33D-D8341D900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375569" y="1676953"/>
            <a:ext cx="9440862" cy="2458545"/>
          </a:xfrm>
          <a:effectLst/>
        </p:spPr>
        <p:txBody>
          <a:bodyPr anchor="b">
            <a:normAutofit fontScale="90000"/>
          </a:bodyPr>
          <a:lstStyle/>
          <a:p>
            <a:br>
              <a:rPr lang="en-US" sz="5600" dirty="0">
                <a:solidFill>
                  <a:srgbClr val="F4EDD8"/>
                </a:solidFill>
              </a:rPr>
            </a:br>
            <a:r>
              <a:rPr lang="en-US" sz="8000" dirty="0" err="1">
                <a:solidFill>
                  <a:srgbClr val="F4EDD8"/>
                </a:solidFill>
              </a:rPr>
              <a:t>Arte</a:t>
            </a:r>
            <a:r>
              <a:rPr lang="en-US" sz="8000" dirty="0">
                <a:solidFill>
                  <a:srgbClr val="F4EDD8"/>
                </a:solidFill>
              </a:rPr>
              <a:t>, </a:t>
            </a:r>
            <a:r>
              <a:rPr lang="en-US" sz="8000" dirty="0" err="1">
                <a:solidFill>
                  <a:srgbClr val="F4EDD8"/>
                </a:solidFill>
              </a:rPr>
              <a:t>Cultura</a:t>
            </a:r>
            <a:r>
              <a:rPr lang="en-US" sz="8000" dirty="0">
                <a:solidFill>
                  <a:srgbClr val="F4EDD8"/>
                </a:solidFill>
              </a:rPr>
              <a:t> Y Frontera</a:t>
            </a:r>
            <a:br>
              <a:rPr lang="en-US" sz="8000" dirty="0">
                <a:solidFill>
                  <a:srgbClr val="F4EDD8"/>
                </a:solidFill>
              </a:rPr>
            </a:br>
            <a:br>
              <a:rPr lang="en-US" sz="6700" dirty="0">
                <a:solidFill>
                  <a:srgbClr val="F4EDD8"/>
                </a:solidFill>
              </a:rPr>
            </a:br>
            <a:r>
              <a:rPr lang="en-US" sz="4900" dirty="0">
                <a:solidFill>
                  <a:srgbClr val="F4EDD8"/>
                </a:solidFill>
              </a:rPr>
              <a:t>Welcome to our Show &amp; Tell!</a:t>
            </a:r>
            <a:endParaRPr lang="en-US" sz="5600" dirty="0">
              <a:solidFill>
                <a:srgbClr val="F4EDD8"/>
              </a:solidFill>
            </a:endParaRPr>
          </a:p>
        </p:txBody>
      </p:sp>
      <p:pic>
        <p:nvPicPr>
          <p:cNvPr id="14" name="Picture 13" descr="A picture containing text&#10;&#10;Description automatically generated">
            <a:extLst>
              <a:ext uri="{FF2B5EF4-FFF2-40B4-BE49-F238E27FC236}">
                <a16:creationId xmlns:a16="http://schemas.microsoft.com/office/drawing/2014/main" id="{6F4F17CE-3701-06CE-1CFA-8BDA44C35E88}"/>
              </a:ext>
            </a:extLst>
          </p:cNvPr>
          <p:cNvPicPr>
            <a:picLocks noChangeAspect="1"/>
          </p:cNvPicPr>
          <p:nvPr/>
        </p:nvPicPr>
        <p:blipFill>
          <a:blip r:embed="rId4"/>
          <a:stretch>
            <a:fillRect/>
          </a:stretch>
        </p:blipFill>
        <p:spPr>
          <a:xfrm>
            <a:off x="8977537" y="5993133"/>
            <a:ext cx="2750352" cy="501800"/>
          </a:xfrm>
          <a:prstGeom prst="rect">
            <a:avLst/>
          </a:prstGeom>
        </p:spPr>
      </p:pic>
      <p:pic>
        <p:nvPicPr>
          <p:cNvPr id="19" name="Picture 18" descr="Logo&#10;&#10;Description automatically generated">
            <a:extLst>
              <a:ext uri="{FF2B5EF4-FFF2-40B4-BE49-F238E27FC236}">
                <a16:creationId xmlns:a16="http://schemas.microsoft.com/office/drawing/2014/main" id="{B31BB576-77F1-699B-CD0A-0FAD07BCA5B4}"/>
              </a:ext>
            </a:extLst>
          </p:cNvPr>
          <p:cNvPicPr>
            <a:picLocks noChangeAspect="1"/>
          </p:cNvPicPr>
          <p:nvPr/>
        </p:nvPicPr>
        <p:blipFill>
          <a:blip r:embed="rId5"/>
          <a:stretch>
            <a:fillRect/>
          </a:stretch>
        </p:blipFill>
        <p:spPr>
          <a:xfrm>
            <a:off x="180497" y="4925051"/>
            <a:ext cx="1493203" cy="1932949"/>
          </a:xfrm>
          <a:prstGeom prst="rect">
            <a:avLst/>
          </a:prstGeom>
        </p:spPr>
      </p:pic>
    </p:spTree>
    <p:extLst>
      <p:ext uri="{BB962C8B-B14F-4D97-AF65-F5344CB8AC3E}">
        <p14:creationId xmlns:p14="http://schemas.microsoft.com/office/powerpoint/2010/main" val="194657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26C053-02D4-8240-771F-D05B91B1C07B}"/>
              </a:ext>
            </a:extLst>
          </p:cNvPr>
          <p:cNvSpPr>
            <a:spLocks noGrp="1"/>
          </p:cNvSpPr>
          <p:nvPr>
            <p:ph type="title"/>
          </p:nvPr>
        </p:nvSpPr>
        <p:spPr>
          <a:xfrm>
            <a:off x="636420" y="1521183"/>
            <a:ext cx="3382832" cy="3499549"/>
          </a:xfrm>
        </p:spPr>
        <p:txBody>
          <a:bodyPr vert="horz" lIns="91440" tIns="45720" rIns="91440" bIns="45720" rtlCol="0" anchor="b">
            <a:normAutofit fontScale="90000"/>
          </a:bodyPr>
          <a:lstStyle/>
          <a:p>
            <a:pPr algn="l"/>
            <a:r>
              <a:rPr lang="en-US" sz="3900" dirty="0"/>
              <a:t>Featuring work from UA Assistant Professor of art,</a:t>
            </a:r>
            <a:br>
              <a:rPr lang="en-US" sz="3900" dirty="0"/>
            </a:br>
            <a:br>
              <a:rPr lang="en-US" sz="3900" dirty="0"/>
            </a:br>
            <a:r>
              <a:rPr lang="en-US" sz="3900" b="1" dirty="0"/>
              <a:t>Alejandro Macias </a:t>
            </a:r>
          </a:p>
        </p:txBody>
      </p:sp>
      <p:sp>
        <p:nvSpPr>
          <p:cNvPr id="73" name="Rectangle 72">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9C1D79F7-3C59-12A8-0603-9EC5437D19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03749" y="6096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5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BD731-B737-5E0D-4888-4F4B288BA397}"/>
              </a:ext>
            </a:extLst>
          </p:cNvPr>
          <p:cNvSpPr>
            <a:spLocks noGrp="1"/>
          </p:cNvSpPr>
          <p:nvPr>
            <p:ph type="title"/>
          </p:nvPr>
        </p:nvSpPr>
        <p:spPr>
          <a:xfrm>
            <a:off x="762397" y="121502"/>
            <a:ext cx="5978072" cy="1174075"/>
          </a:xfrm>
        </p:spPr>
        <p:txBody>
          <a:bodyPr>
            <a:normAutofit/>
          </a:bodyPr>
          <a:lstStyle/>
          <a:p>
            <a:r>
              <a:rPr lang="en-US" dirty="0"/>
              <a:t>Alejandro Macias</a:t>
            </a:r>
          </a:p>
        </p:txBody>
      </p:sp>
      <p:sp>
        <p:nvSpPr>
          <p:cNvPr id="3" name="Content Placeholder 2">
            <a:extLst>
              <a:ext uri="{FF2B5EF4-FFF2-40B4-BE49-F238E27FC236}">
                <a16:creationId xmlns:a16="http://schemas.microsoft.com/office/drawing/2014/main" id="{3DFB6BB5-BA72-5315-1012-4E621DCC457E}"/>
              </a:ext>
            </a:extLst>
          </p:cNvPr>
          <p:cNvSpPr>
            <a:spLocks noGrp="1"/>
          </p:cNvSpPr>
          <p:nvPr>
            <p:ph idx="1"/>
          </p:nvPr>
        </p:nvSpPr>
        <p:spPr>
          <a:xfrm>
            <a:off x="523960" y="1100665"/>
            <a:ext cx="6470509" cy="5103372"/>
          </a:xfrm>
        </p:spPr>
        <p:txBody>
          <a:bodyPr anchor="ctr">
            <a:normAutofit fontScale="85000" lnSpcReduction="10000"/>
          </a:bodyPr>
          <a:lstStyle/>
          <a:p>
            <a:pPr marL="36900" indent="0">
              <a:lnSpc>
                <a:spcPct val="100000"/>
              </a:lnSpc>
              <a:buClr>
                <a:srgbClr val="73AAEA"/>
              </a:buClr>
              <a:buNone/>
            </a:pPr>
            <a:r>
              <a:rPr lang="en-US" sz="1900" b="0" i="0" dirty="0">
                <a:effectLst/>
              </a:rPr>
              <a:t>Born and raised in Brownsville, Texas, along the U.S./ Mexico border, Alejandro Macias received a Bachelor of Arts from the University of Texas at Brownsville in 2008, and a Master of Fine Arts in 2-D Studio Art from the University of Texas – Pan American in 2012.</a:t>
            </a:r>
          </a:p>
          <a:p>
            <a:pPr marL="36900" indent="0">
              <a:lnSpc>
                <a:spcPct val="100000"/>
              </a:lnSpc>
              <a:buClr>
                <a:srgbClr val="73AAEA"/>
              </a:buClr>
              <a:buNone/>
            </a:pPr>
            <a:r>
              <a:rPr lang="en-US" sz="1900" b="0" i="0" dirty="0">
                <a:effectLst/>
              </a:rPr>
              <a:t>His work has been driven by his Mexican-American identity and the current social-political climate.  Raised in the Rio Grande Valley (RGV), his body of work addresses themes of heritage, immigration and ethnicity, which are set in contrast to his critical engagement with the assimilation and acculturation process often referred to as “Americanization.”</a:t>
            </a:r>
          </a:p>
          <a:p>
            <a:pPr marL="36900" indent="0">
              <a:lnSpc>
                <a:spcPct val="100000"/>
              </a:lnSpc>
              <a:buClr>
                <a:srgbClr val="73AAEA"/>
              </a:buClr>
              <a:buNone/>
            </a:pPr>
            <a:r>
              <a:rPr lang="en-US" sz="1900" b="0" i="0" dirty="0">
                <a:effectLst/>
              </a:rPr>
              <a:t>He has exhibited nationally and internationally. Since 2016 he has been the recipient of numerous awards and recognitions including notable and prestigious residencies at Centrum in Port Townsend, WA, Vermont Studio Center, Chateau </a:t>
            </a:r>
            <a:r>
              <a:rPr lang="en-US" sz="1900" b="0" i="0" dirty="0" err="1">
                <a:effectLst/>
              </a:rPr>
              <a:t>d’Orquevaux</a:t>
            </a:r>
            <a:r>
              <a:rPr lang="en-US" sz="1900" b="0" i="0" dirty="0">
                <a:effectLst/>
              </a:rPr>
              <a:t> in </a:t>
            </a:r>
            <a:r>
              <a:rPr lang="en-US" sz="1900" b="0" i="0" dirty="0" err="1">
                <a:effectLst/>
              </a:rPr>
              <a:t>Orquevaux</a:t>
            </a:r>
            <a:r>
              <a:rPr lang="en-US" sz="1900" b="0" i="0" dirty="0">
                <a:effectLst/>
              </a:rPr>
              <a:t>, France, The Studios at MASS MoCA, and most recently Wassaic Project. </a:t>
            </a:r>
          </a:p>
          <a:p>
            <a:pPr marL="36900" indent="0">
              <a:lnSpc>
                <a:spcPct val="100000"/>
              </a:lnSpc>
              <a:buClr>
                <a:srgbClr val="73AAEA"/>
              </a:buClr>
              <a:buNone/>
            </a:pPr>
            <a:r>
              <a:rPr lang="en-US" sz="1900" b="0" i="0" dirty="0">
                <a:effectLst/>
              </a:rPr>
              <a:t>His work has been recognized and remains in the permanent collections of The City of San Antonio Department of Art and Culture, Brownsville Museum of Fine Art, </a:t>
            </a:r>
            <a:r>
              <a:rPr lang="en-US" sz="1900" b="0" i="0" dirty="0" err="1">
                <a:effectLst/>
              </a:rPr>
              <a:t>Mexic-Arte</a:t>
            </a:r>
            <a:r>
              <a:rPr lang="en-US" sz="1900" b="0" i="0" dirty="0">
                <a:effectLst/>
              </a:rPr>
              <a:t> Museum in Austin, 4Culture in Seattle, WA, Chateau </a:t>
            </a:r>
            <a:r>
              <a:rPr lang="en-US" sz="1900" b="0" i="0" dirty="0" err="1">
                <a:effectLst/>
              </a:rPr>
              <a:t>d'Orquevaux</a:t>
            </a:r>
            <a:r>
              <a:rPr lang="en-US" sz="1900" b="0" i="0" dirty="0">
                <a:effectLst/>
              </a:rPr>
              <a:t>, and Tucson Museum of Art. </a:t>
            </a:r>
          </a:p>
          <a:p>
            <a:pPr>
              <a:lnSpc>
                <a:spcPct val="100000"/>
              </a:lnSpc>
              <a:buClr>
                <a:srgbClr val="73AAEA"/>
              </a:buClr>
            </a:pPr>
            <a:endParaRPr lang="en-US" sz="1100" dirty="0"/>
          </a:p>
        </p:txBody>
      </p:sp>
      <p:pic>
        <p:nvPicPr>
          <p:cNvPr id="12" name="Picture 11">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5" name="Picture 4" descr="A person with a beard&#10;&#10;Description automatically generated with medium confidence">
            <a:extLst>
              <a:ext uri="{FF2B5EF4-FFF2-40B4-BE49-F238E27FC236}">
                <a16:creationId xmlns:a16="http://schemas.microsoft.com/office/drawing/2014/main" id="{47F9F175-7BCE-88FD-D0EF-8EF0CC7AB2E5}"/>
              </a:ext>
            </a:extLst>
          </p:cNvPr>
          <p:cNvPicPr>
            <a:picLocks noChangeAspect="1"/>
          </p:cNvPicPr>
          <p:nvPr/>
        </p:nvPicPr>
        <p:blipFill rotWithShape="1">
          <a:blip r:embed="rId4"/>
          <a:srcRect l="5743" r="15765" b="-3"/>
          <a:stretch/>
        </p:blipFill>
        <p:spPr>
          <a:xfrm>
            <a:off x="7813487" y="1100665"/>
            <a:ext cx="3995592" cy="5103372"/>
          </a:xfrm>
          <a:prstGeom prst="rect">
            <a:avLst/>
          </a:prstGeom>
        </p:spPr>
      </p:pic>
    </p:spTree>
    <p:extLst>
      <p:ext uri="{BB962C8B-B14F-4D97-AF65-F5344CB8AC3E}">
        <p14:creationId xmlns:p14="http://schemas.microsoft.com/office/powerpoint/2010/main" val="708399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water, beach, colorful&#10;&#10;Description automatically generated">
            <a:extLst>
              <a:ext uri="{FF2B5EF4-FFF2-40B4-BE49-F238E27FC236}">
                <a16:creationId xmlns:a16="http://schemas.microsoft.com/office/drawing/2014/main" id="{523EB656-9EB7-D0AF-D7A3-1CF708CACED8}"/>
              </a:ext>
            </a:extLst>
          </p:cNvPr>
          <p:cNvPicPr>
            <a:picLocks noGrp="1" noChangeAspect="1"/>
          </p:cNvPicPr>
          <p:nvPr>
            <p:ph idx="1"/>
          </p:nvPr>
        </p:nvPicPr>
        <p:blipFill rotWithShape="1">
          <a:blip r:embed="rId3"/>
          <a:srcRect t="9719" r="2" b="2"/>
          <a:stretch/>
        </p:blipFill>
        <p:spPr>
          <a:xfrm>
            <a:off x="-8622" y="10"/>
            <a:ext cx="6096000" cy="6857990"/>
          </a:xfrm>
          <a:prstGeom prst="rect">
            <a:avLst/>
          </a:prstGeom>
        </p:spPr>
      </p:pic>
      <p:pic>
        <p:nvPicPr>
          <p:cNvPr id="14" name="Picture 13">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7" name="TextBox 6">
            <a:extLst>
              <a:ext uri="{FF2B5EF4-FFF2-40B4-BE49-F238E27FC236}">
                <a16:creationId xmlns:a16="http://schemas.microsoft.com/office/drawing/2014/main" id="{0091216A-7A17-6BAD-F68A-77D9E3D89C36}"/>
              </a:ext>
            </a:extLst>
          </p:cNvPr>
          <p:cNvSpPr txBox="1"/>
          <p:nvPr/>
        </p:nvSpPr>
        <p:spPr>
          <a:xfrm>
            <a:off x="6631551" y="2668130"/>
            <a:ext cx="4637083" cy="1521739"/>
          </a:xfrm>
          <a:prstGeom prst="rect">
            <a:avLst/>
          </a:prstGeom>
        </p:spPr>
        <p:txBody>
          <a:bodyPr vert="horz" lIns="91440" tIns="45720" rIns="91440" bIns="45720" rtlCol="0" anchor="t">
            <a:normAutofit/>
          </a:bodyPr>
          <a:lstStyle/>
          <a:p>
            <a:pPr defTabSz="457200">
              <a:spcBef>
                <a:spcPct val="20000"/>
              </a:spcBef>
              <a:spcAft>
                <a:spcPts val="600"/>
              </a:spcAft>
              <a:buClr>
                <a:schemeClr val="tx2"/>
              </a:buClr>
              <a:buSzPct val="70000"/>
              <a:buFont typeface="Wingdings 2" charset="2"/>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American </a:t>
            </a:r>
          </a:p>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Instagram: @ </a:t>
            </a:r>
            <a:r>
              <a:rPr lang="en-US"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p:txBody>
      </p:sp>
    </p:spTree>
    <p:extLst>
      <p:ext uri="{BB962C8B-B14F-4D97-AF65-F5344CB8AC3E}">
        <p14:creationId xmlns:p14="http://schemas.microsoft.com/office/powerpoint/2010/main" val="35344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earing a hat&#10;&#10;Description automatically generated with medium confidence">
            <a:extLst>
              <a:ext uri="{FF2B5EF4-FFF2-40B4-BE49-F238E27FC236}">
                <a16:creationId xmlns:a16="http://schemas.microsoft.com/office/drawing/2014/main" id="{BBA667AF-3155-0893-91C7-872A19621BC7}"/>
              </a:ext>
            </a:extLst>
          </p:cNvPr>
          <p:cNvPicPr>
            <a:picLocks noGrp="1" noChangeAspect="1"/>
          </p:cNvPicPr>
          <p:nvPr>
            <p:ph idx="1"/>
          </p:nvPr>
        </p:nvPicPr>
        <p:blipFill rotWithShape="1">
          <a:blip r:embed="rId3"/>
          <a:srcRect b="10000"/>
          <a:stretch/>
        </p:blipFill>
        <p:spPr>
          <a:xfrm>
            <a:off x="-8622" y="10"/>
            <a:ext cx="6096000" cy="6857990"/>
          </a:xfrm>
          <a:prstGeom prst="rect">
            <a:avLst/>
          </a:prstGeom>
        </p:spPr>
      </p:pic>
      <p:pic>
        <p:nvPicPr>
          <p:cNvPr id="14" name="Picture 13">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7" name="TextBox 6">
            <a:extLst>
              <a:ext uri="{FF2B5EF4-FFF2-40B4-BE49-F238E27FC236}">
                <a16:creationId xmlns:a16="http://schemas.microsoft.com/office/drawing/2014/main" id="{CA55F1AB-75E5-7095-656F-24B35BA0F89A}"/>
              </a:ext>
            </a:extLst>
          </p:cNvPr>
          <p:cNvSpPr txBox="1"/>
          <p:nvPr/>
        </p:nvSpPr>
        <p:spPr>
          <a:xfrm>
            <a:off x="6725681" y="2754425"/>
            <a:ext cx="4569848" cy="1575527"/>
          </a:xfrm>
          <a:prstGeom prst="rect">
            <a:avLst/>
          </a:prstGeom>
        </p:spPr>
        <p:txBody>
          <a:bodyPr vert="horz" lIns="91440" tIns="45720" rIns="91440" bIns="45720" rtlCol="0" anchor="t">
            <a:normAutofit/>
          </a:bodyPr>
          <a:lstStyle/>
          <a:p>
            <a:pPr defTabSz="457200">
              <a:spcBef>
                <a:spcPct val="20000"/>
              </a:spcBef>
              <a:spcAft>
                <a:spcPts val="600"/>
              </a:spcAft>
              <a:buClr>
                <a:schemeClr val="tx2"/>
              </a:buClr>
              <a:buSzPct val="70000"/>
              <a:buFont typeface="Wingdings 2" charset="2"/>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American II</a:t>
            </a:r>
          </a:p>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Instagram: @ </a:t>
            </a:r>
            <a:r>
              <a:rPr lang="en-US"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p:txBody>
      </p:sp>
    </p:spTree>
    <p:extLst>
      <p:ext uri="{BB962C8B-B14F-4D97-AF65-F5344CB8AC3E}">
        <p14:creationId xmlns:p14="http://schemas.microsoft.com/office/powerpoint/2010/main" val="245995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42B30618-212C-7E32-2EBF-B765285352E3}"/>
              </a:ext>
            </a:extLst>
          </p:cNvPr>
          <p:cNvPicPr>
            <a:picLocks noGrp="1" noChangeAspect="1"/>
          </p:cNvPicPr>
          <p:nvPr>
            <p:ph idx="1"/>
          </p:nvPr>
        </p:nvPicPr>
        <p:blipFill rotWithShape="1">
          <a:blip r:embed="rId3"/>
          <a:srcRect l="3118"/>
          <a:stretch/>
        </p:blipFill>
        <p:spPr>
          <a:xfrm>
            <a:off x="-8622" y="10"/>
            <a:ext cx="6096000" cy="6857990"/>
          </a:xfrm>
          <a:prstGeom prst="rect">
            <a:avLst/>
          </a:prstGeom>
        </p:spPr>
      </p:pic>
      <p:pic>
        <p:nvPicPr>
          <p:cNvPr id="16" name="Picture 15">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9" name="TextBox 8">
            <a:extLst>
              <a:ext uri="{FF2B5EF4-FFF2-40B4-BE49-F238E27FC236}">
                <a16:creationId xmlns:a16="http://schemas.microsoft.com/office/drawing/2014/main" id="{7BC8E21D-C417-DDE7-44FC-52EB6C3F4EFC}"/>
              </a:ext>
            </a:extLst>
          </p:cNvPr>
          <p:cNvSpPr txBox="1"/>
          <p:nvPr/>
        </p:nvSpPr>
        <p:spPr>
          <a:xfrm>
            <a:off x="6833258" y="2708471"/>
            <a:ext cx="4018519" cy="1441057"/>
          </a:xfrm>
          <a:prstGeom prst="rect">
            <a:avLst/>
          </a:prstGeom>
        </p:spPr>
        <p:txBody>
          <a:bodyPr vert="horz" lIns="91440" tIns="45720" rIns="91440" bIns="45720" rtlCol="0" anchor="t">
            <a:normAutofit/>
          </a:bodyPr>
          <a:lstStyle/>
          <a:p>
            <a:pPr defTabSz="457200">
              <a:spcBef>
                <a:spcPct val="20000"/>
              </a:spcBef>
              <a:spcAft>
                <a:spcPts val="600"/>
              </a:spcAft>
              <a:buClr>
                <a:schemeClr val="tx2"/>
              </a:buClr>
              <a:buSzPct val="70000"/>
              <a:buFont typeface="Wingdings 2" charset="2"/>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Conceal</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Instagram: @ </a:t>
            </a:r>
            <a:r>
              <a:rPr lang="en-US"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p:txBody>
      </p:sp>
    </p:spTree>
    <p:extLst>
      <p:ext uri="{BB962C8B-B14F-4D97-AF65-F5344CB8AC3E}">
        <p14:creationId xmlns:p14="http://schemas.microsoft.com/office/powerpoint/2010/main" val="4112747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lothing&#10;&#10;Description automatically generated">
            <a:extLst>
              <a:ext uri="{FF2B5EF4-FFF2-40B4-BE49-F238E27FC236}">
                <a16:creationId xmlns:a16="http://schemas.microsoft.com/office/drawing/2014/main" id="{B9313E41-77B7-29B3-61B4-A032EEC3F481}"/>
              </a:ext>
            </a:extLst>
          </p:cNvPr>
          <p:cNvPicPr>
            <a:picLocks noGrp="1" noChangeAspect="1"/>
          </p:cNvPicPr>
          <p:nvPr>
            <p:ph idx="1"/>
          </p:nvPr>
        </p:nvPicPr>
        <p:blipFill rotWithShape="1">
          <a:blip r:embed="rId3"/>
          <a:srcRect r="-1" b="11124"/>
          <a:stretch/>
        </p:blipFill>
        <p:spPr>
          <a:xfrm>
            <a:off x="24160" y="0"/>
            <a:ext cx="6232865" cy="6858000"/>
          </a:xfrm>
          <a:prstGeom prst="rect">
            <a:avLst/>
          </a:prstGeom>
        </p:spPr>
      </p:pic>
      <p:pic>
        <p:nvPicPr>
          <p:cNvPr id="31" name="Picture 30">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7" name="TextBox 6">
            <a:extLst>
              <a:ext uri="{FF2B5EF4-FFF2-40B4-BE49-F238E27FC236}">
                <a16:creationId xmlns:a16="http://schemas.microsoft.com/office/drawing/2014/main" id="{E706BCB1-7811-BE2A-0711-7B40F5F4CDA9}"/>
              </a:ext>
            </a:extLst>
          </p:cNvPr>
          <p:cNvSpPr txBox="1"/>
          <p:nvPr/>
        </p:nvSpPr>
        <p:spPr>
          <a:xfrm>
            <a:off x="7236669" y="2799248"/>
            <a:ext cx="4403596" cy="4058751"/>
          </a:xfrm>
          <a:prstGeom prst="rect">
            <a:avLst/>
          </a:prstGeom>
        </p:spPr>
        <p:txBody>
          <a:bodyPr vert="horz" lIns="91440" tIns="45720" rIns="91440" bIns="45720" rtlCol="0" anchor="t">
            <a:normAutofit/>
          </a:bodyPr>
          <a:lstStyle/>
          <a:p>
            <a:pPr marR="0" lvl="0" defTabSz="457200">
              <a:spcBef>
                <a:spcPct val="20000"/>
              </a:spcBef>
              <a:spcAft>
                <a:spcPts val="600"/>
              </a:spcAft>
              <a:buClr>
                <a:schemeClr val="tx2"/>
              </a:buClr>
              <a:buSzPct val="70000"/>
              <a:buFont typeface="Wingdings 2" charset="2"/>
              <a:tabLst>
                <a:tab pos="457200" algn="l"/>
              </a:tabLst>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Five Minutes of Solace</a:t>
            </a:r>
          </a:p>
          <a:p>
            <a:pPr marR="0" lvl="0" defTabSz="457200">
              <a:spcBef>
                <a:spcPct val="20000"/>
              </a:spcBef>
              <a:spcAft>
                <a:spcPts val="600"/>
              </a:spcAft>
              <a:buClr>
                <a:schemeClr val="tx2"/>
              </a:buClr>
              <a:buSzPct val="70000"/>
              <a:buFont typeface="Wingdings 2" charset="2"/>
              <a:tabLst>
                <a:tab pos="457200" algn="l"/>
              </a:tabLst>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Instagram: @ </a:t>
            </a:r>
            <a:r>
              <a:rPr lang="en-US"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R="0" lvl="0" defTabSz="457200">
              <a:spcBef>
                <a:spcPct val="20000"/>
              </a:spcBef>
              <a:spcAft>
                <a:spcPts val="600"/>
              </a:spcAft>
              <a:buClr>
                <a:schemeClr val="tx2"/>
              </a:buClr>
              <a:buSzPct val="70000"/>
              <a:buFont typeface="Wingdings 2" charset="2"/>
              <a:tabLst>
                <a:tab pos="457200" algn="l"/>
              </a:tabLst>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p:txBody>
      </p:sp>
    </p:spTree>
    <p:extLst>
      <p:ext uri="{BB962C8B-B14F-4D97-AF65-F5344CB8AC3E}">
        <p14:creationId xmlns:p14="http://schemas.microsoft.com/office/powerpoint/2010/main" val="7085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a wall of bananas&#10;&#10;Description automatically generated with medium confidence">
            <a:extLst>
              <a:ext uri="{FF2B5EF4-FFF2-40B4-BE49-F238E27FC236}">
                <a16:creationId xmlns:a16="http://schemas.microsoft.com/office/drawing/2014/main" id="{476C8C10-A45E-F56A-23A0-21370DC767CF}"/>
              </a:ext>
            </a:extLst>
          </p:cNvPr>
          <p:cNvPicPr>
            <a:picLocks noChangeAspect="1"/>
          </p:cNvPicPr>
          <p:nvPr/>
        </p:nvPicPr>
        <p:blipFill rotWithShape="1">
          <a:blip r:embed="rId3"/>
          <a:srcRect b="11969"/>
          <a:stretch/>
        </p:blipFill>
        <p:spPr>
          <a:xfrm>
            <a:off x="-8622" y="10"/>
            <a:ext cx="6096000" cy="6857990"/>
          </a:xfrm>
          <a:prstGeom prst="rect">
            <a:avLst/>
          </a:prstGeom>
        </p:spPr>
      </p:pic>
      <p:pic>
        <p:nvPicPr>
          <p:cNvPr id="14" name="Picture 13">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9" name="Content Placeholder 8">
            <a:extLst>
              <a:ext uri="{FF2B5EF4-FFF2-40B4-BE49-F238E27FC236}">
                <a16:creationId xmlns:a16="http://schemas.microsoft.com/office/drawing/2014/main" id="{B6532F46-8096-2711-4116-0FBE995227B3}"/>
              </a:ext>
            </a:extLst>
          </p:cNvPr>
          <p:cNvSpPr>
            <a:spLocks noGrp="1"/>
          </p:cNvSpPr>
          <p:nvPr>
            <p:ph idx="1"/>
          </p:nvPr>
        </p:nvSpPr>
        <p:spPr>
          <a:xfrm>
            <a:off x="7022714" y="2539273"/>
            <a:ext cx="4403596" cy="4058751"/>
          </a:xfrm>
        </p:spPr>
        <p:txBody>
          <a:bodyPr anchor="t">
            <a:normAutofit/>
          </a:bodyPr>
          <a:lstStyle/>
          <a:p>
            <a:pPr marL="36900" indent="0">
              <a:buNone/>
              <a:tabLst>
                <a:tab pos="457200" algn="l"/>
              </a:tabLst>
            </a:pPr>
            <a:r>
              <a:rPr lang="en-US" sz="3200" dirty="0">
                <a:effectLst/>
                <a:ea typeface="Times New Roman" panose="02020603050405020304" pitchFamily="18" charset="0"/>
              </a:rPr>
              <a:t>Nopal </a:t>
            </a:r>
            <a:r>
              <a:rPr lang="en-US" sz="3200" dirty="0" err="1">
                <a:effectLst/>
                <a:ea typeface="Times New Roman" panose="02020603050405020304" pitchFamily="18" charset="0"/>
              </a:rPr>
              <a:t>en</a:t>
            </a:r>
            <a:r>
              <a:rPr lang="en-US" sz="3200" dirty="0">
                <a:effectLst/>
                <a:ea typeface="Times New Roman" panose="02020603050405020304" pitchFamily="18" charset="0"/>
              </a:rPr>
              <a:t> la </a:t>
            </a:r>
            <a:r>
              <a:rPr lang="en-US" sz="3200" dirty="0" err="1">
                <a:effectLst/>
                <a:ea typeface="Times New Roman" panose="02020603050405020304" pitchFamily="18" charset="0"/>
              </a:rPr>
              <a:t>Frente</a:t>
            </a:r>
            <a:endParaRPr lang="en-US" sz="3200" dirty="0">
              <a:effectLst/>
              <a:ea typeface="Times New Roman" panose="02020603050405020304" pitchFamily="18" charset="0"/>
            </a:endParaRPr>
          </a:p>
          <a:p>
            <a:pPr marL="36900" indent="0">
              <a:buNone/>
              <a:tabLst>
                <a:tab pos="457200" algn="l"/>
              </a:tabLst>
            </a:pPr>
            <a:r>
              <a:rPr lang="en-US" sz="3200" dirty="0">
                <a:effectLst/>
                <a:ea typeface="Times New Roman" panose="02020603050405020304" pitchFamily="18" charset="0"/>
              </a:rPr>
              <a:t> (con Bud Light)</a:t>
            </a:r>
            <a:endParaRPr lang="en-US" sz="3200" dirty="0"/>
          </a:p>
          <a:p>
            <a:pPr marL="36900" marR="0" lvl="0" indent="0" defTabSz="457200">
              <a:spcBef>
                <a:spcPct val="20000"/>
              </a:spcBef>
              <a:spcAft>
                <a:spcPts val="600"/>
              </a:spcAft>
              <a:buClr>
                <a:schemeClr val="tx2"/>
              </a:buClr>
              <a:buSzPct val="70000"/>
              <a:buNone/>
              <a:tabLst>
                <a:tab pos="457200" algn="l"/>
              </a:tabLst>
            </a:pPr>
            <a:r>
              <a:rPr lang="en-US" sz="1800" dirty="0"/>
              <a:t>I</a:t>
            </a:r>
            <a:r>
              <a:rPr lang="en-US" sz="1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nstagram: @ </a:t>
            </a:r>
            <a:r>
              <a:rPr lang="en-US" sz="18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sz="1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36900" marR="0" lvl="0" indent="0" defTabSz="457200">
              <a:spcBef>
                <a:spcPct val="20000"/>
              </a:spcBef>
              <a:spcAft>
                <a:spcPts val="600"/>
              </a:spcAft>
              <a:buClr>
                <a:schemeClr val="tx2"/>
              </a:buClr>
              <a:buSzPct val="70000"/>
              <a:buNone/>
              <a:tabLst>
                <a:tab pos="457200" algn="l"/>
              </a:tabLst>
            </a:pPr>
            <a:r>
              <a:rPr lang="en-US" sz="1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a:p>
            <a:endParaRPr lang="en-US" sz="1800" dirty="0"/>
          </a:p>
        </p:txBody>
      </p:sp>
    </p:spTree>
    <p:extLst>
      <p:ext uri="{BB962C8B-B14F-4D97-AF65-F5344CB8AC3E}">
        <p14:creationId xmlns:p14="http://schemas.microsoft.com/office/powerpoint/2010/main" val="1668529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4038B700-C9FE-E6E3-CB6A-9BC47506A37D}"/>
              </a:ext>
            </a:extLst>
          </p:cNvPr>
          <p:cNvPicPr>
            <a:picLocks noGrp="1" noChangeAspect="1"/>
          </p:cNvPicPr>
          <p:nvPr>
            <p:ph idx="1"/>
          </p:nvPr>
        </p:nvPicPr>
        <p:blipFill>
          <a:blip r:embed="rId2"/>
          <a:stretch>
            <a:fillRect/>
          </a:stretch>
        </p:blipFill>
        <p:spPr>
          <a:xfrm>
            <a:off x="0" y="-15182"/>
            <a:ext cx="5419165" cy="6873182"/>
          </a:xfrm>
        </p:spPr>
      </p:pic>
      <p:sp>
        <p:nvSpPr>
          <p:cNvPr id="9" name="TextBox 8">
            <a:extLst>
              <a:ext uri="{FF2B5EF4-FFF2-40B4-BE49-F238E27FC236}">
                <a16:creationId xmlns:a16="http://schemas.microsoft.com/office/drawing/2014/main" id="{2B1003F8-4289-8037-3D73-DDABB5CBFDB1}"/>
              </a:ext>
            </a:extLst>
          </p:cNvPr>
          <p:cNvSpPr txBox="1"/>
          <p:nvPr/>
        </p:nvSpPr>
        <p:spPr>
          <a:xfrm>
            <a:off x="5656730" y="2728808"/>
            <a:ext cx="6344770" cy="1400383"/>
          </a:xfrm>
          <a:prstGeom prst="rect">
            <a:avLst/>
          </a:prstGeom>
          <a:noFill/>
        </p:spPr>
        <p:txBody>
          <a:bodyPr wrap="square">
            <a:spAutoFit/>
          </a:bodyPr>
          <a:lstStyle/>
          <a:p>
            <a:pPr marL="36900" indent="0">
              <a:buNone/>
              <a:tabLst>
                <a:tab pos="457200" algn="l"/>
              </a:tabLst>
            </a:pPr>
            <a:r>
              <a:rPr lang="en-US" sz="3200" dirty="0">
                <a:solidFill>
                  <a:schemeClr val="tx2"/>
                </a:solidFill>
                <a:effectLst/>
                <a:ea typeface="Times New Roman" panose="02020603050405020304" pitchFamily="18" charset="0"/>
              </a:rPr>
              <a:t>Nopal </a:t>
            </a:r>
            <a:r>
              <a:rPr lang="en-US" sz="3200" dirty="0" err="1">
                <a:solidFill>
                  <a:schemeClr val="tx2"/>
                </a:solidFill>
                <a:effectLst/>
                <a:ea typeface="Times New Roman" panose="02020603050405020304" pitchFamily="18" charset="0"/>
              </a:rPr>
              <a:t>en</a:t>
            </a:r>
            <a:r>
              <a:rPr lang="en-US" sz="3200" dirty="0">
                <a:solidFill>
                  <a:schemeClr val="tx2"/>
                </a:solidFill>
                <a:effectLst/>
                <a:ea typeface="Times New Roman" panose="02020603050405020304" pitchFamily="18" charset="0"/>
              </a:rPr>
              <a:t> la </a:t>
            </a:r>
            <a:r>
              <a:rPr lang="en-US" sz="3200" dirty="0" err="1">
                <a:solidFill>
                  <a:schemeClr val="tx2"/>
                </a:solidFill>
                <a:effectLst/>
                <a:ea typeface="Times New Roman" panose="02020603050405020304" pitchFamily="18" charset="0"/>
              </a:rPr>
              <a:t>Frente</a:t>
            </a:r>
            <a:r>
              <a:rPr lang="en-US" sz="3200" dirty="0">
                <a:solidFill>
                  <a:schemeClr val="tx2"/>
                </a:solidFill>
                <a:effectLst/>
                <a:ea typeface="Times New Roman" panose="02020603050405020304" pitchFamily="18" charset="0"/>
              </a:rPr>
              <a:t> (con Dos </a:t>
            </a:r>
            <a:r>
              <a:rPr lang="en-US" sz="3200" dirty="0" err="1">
                <a:solidFill>
                  <a:schemeClr val="tx2"/>
                </a:solidFill>
                <a:effectLst/>
                <a:ea typeface="Times New Roman" panose="02020603050405020304" pitchFamily="18" charset="0"/>
              </a:rPr>
              <a:t>Equis</a:t>
            </a:r>
            <a:r>
              <a:rPr lang="en-US" sz="3200" dirty="0">
                <a:solidFill>
                  <a:schemeClr val="tx2"/>
                </a:solidFill>
                <a:effectLst/>
                <a:ea typeface="Times New Roman" panose="02020603050405020304" pitchFamily="18" charset="0"/>
              </a:rPr>
              <a:t>)</a:t>
            </a:r>
            <a:endParaRPr lang="en-US" sz="3200" dirty="0">
              <a:solidFill>
                <a:schemeClr val="tx2"/>
              </a:solidFill>
            </a:endParaRPr>
          </a:p>
          <a:p>
            <a:pPr marL="36900" marR="0" lvl="0" indent="0" defTabSz="457200">
              <a:spcBef>
                <a:spcPct val="20000"/>
              </a:spcBef>
              <a:spcAft>
                <a:spcPts val="600"/>
              </a:spcAft>
              <a:buClr>
                <a:schemeClr val="tx2"/>
              </a:buClr>
              <a:buSzPct val="70000"/>
              <a:buNone/>
              <a:tabLst>
                <a:tab pos="457200" algn="l"/>
              </a:tabLst>
            </a:pPr>
            <a:r>
              <a:rPr lang="en-US" sz="2000" dirty="0">
                <a:solidFill>
                  <a:schemeClr val="tx2"/>
                </a:solidFill>
              </a:rPr>
              <a:t>I</a:t>
            </a:r>
            <a:r>
              <a:rPr 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nstagram: @ </a:t>
            </a:r>
            <a:r>
              <a:rPr lang="en-US" sz="20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36900" marR="0" lvl="0" indent="0" defTabSz="457200">
              <a:spcBef>
                <a:spcPct val="20000"/>
              </a:spcBef>
              <a:spcAft>
                <a:spcPts val="600"/>
              </a:spcAft>
              <a:buClr>
                <a:schemeClr val="tx2"/>
              </a:buClr>
              <a:buSzPct val="70000"/>
              <a:buNone/>
              <a:tabLst>
                <a:tab pos="457200" algn="l"/>
              </a:tabLst>
            </a:pPr>
            <a:r>
              <a:rPr 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p:txBody>
      </p:sp>
    </p:spTree>
    <p:extLst>
      <p:ext uri="{BB962C8B-B14F-4D97-AF65-F5344CB8AC3E}">
        <p14:creationId xmlns:p14="http://schemas.microsoft.com/office/powerpoint/2010/main" val="174030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5D5DE2-384F-B166-B50D-8BB6E65C93A1}"/>
              </a:ext>
            </a:extLst>
          </p:cNvPr>
          <p:cNvSpPr txBox="1"/>
          <p:nvPr/>
        </p:nvSpPr>
        <p:spPr>
          <a:xfrm>
            <a:off x="913796" y="2247153"/>
            <a:ext cx="3358084" cy="3544046"/>
          </a:xfrm>
          <a:prstGeom prst="rect">
            <a:avLst/>
          </a:prstGeom>
        </p:spPr>
        <p:txBody>
          <a:bodyPr vert="horz" lIns="91440" tIns="45720" rIns="91440" bIns="45720" rtlCol="0" anchor="t">
            <a:normAutofit/>
          </a:bodyPr>
          <a:lstStyle/>
          <a:p>
            <a:pPr defTabSz="457200">
              <a:spcBef>
                <a:spcPct val="20000"/>
              </a:spcBef>
              <a:spcAft>
                <a:spcPts val="600"/>
              </a:spcAft>
              <a:buClr>
                <a:schemeClr val="tx2"/>
              </a:buClr>
              <a:buSzPct val="70000"/>
              <a:buFont typeface="Wingdings 2" charset="2"/>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 Traded a River for Mountains (Departure &amp; Arrival)</a:t>
            </a:r>
          </a:p>
          <a:p>
            <a:pPr marL="36900" marR="0" lvl="0" indent="0" defTabSz="457200">
              <a:spcBef>
                <a:spcPct val="20000"/>
              </a:spcBef>
              <a:spcAft>
                <a:spcPts val="600"/>
              </a:spcAft>
              <a:buClr>
                <a:schemeClr val="tx2"/>
              </a:buClr>
              <a:buSzPct val="70000"/>
              <a:buFont typeface="Wingdings 2" charset="2"/>
              <a:buNone/>
              <a:tabLst>
                <a:tab pos="457200" algn="l"/>
              </a:tabLst>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Instagram: @ </a:t>
            </a:r>
            <a:r>
              <a:rPr lang="en-US"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36900" marR="0" lvl="0" indent="0" defTabSz="457200">
              <a:spcBef>
                <a:spcPct val="20000"/>
              </a:spcBef>
              <a:spcAft>
                <a:spcPts val="600"/>
              </a:spcAft>
              <a:buClr>
                <a:schemeClr val="tx2"/>
              </a:buClr>
              <a:buSzPct val="70000"/>
              <a:buFont typeface="Wingdings 2" charset="2"/>
              <a:buNone/>
              <a:tabLst>
                <a:tab pos="457200" algn="l"/>
              </a:tabLst>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a:p>
            <a:pPr defTabSz="457200">
              <a:spcBef>
                <a:spcPct val="20000"/>
              </a:spcBef>
              <a:spcAft>
                <a:spcPts val="600"/>
              </a:spcAft>
              <a:buClr>
                <a:schemeClr val="tx2"/>
              </a:buClr>
              <a:buSzPct val="70000"/>
              <a:buFont typeface="Wingdings 2" charset="2"/>
            </a:pP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5" name="Content Placeholder 4" descr="A picture containing text&#10;&#10;Description automatically generated">
            <a:extLst>
              <a:ext uri="{FF2B5EF4-FFF2-40B4-BE49-F238E27FC236}">
                <a16:creationId xmlns:a16="http://schemas.microsoft.com/office/drawing/2014/main" id="{017C8960-96EA-EF4F-1148-6C418BC5D335}"/>
              </a:ext>
            </a:extLst>
          </p:cNvPr>
          <p:cNvPicPr>
            <a:picLocks noGrp="1" noChangeAspect="1"/>
          </p:cNvPicPr>
          <p:nvPr>
            <p:ph idx="1"/>
          </p:nvPr>
        </p:nvPicPr>
        <p:blipFill>
          <a:blip r:embed="rId3"/>
          <a:stretch>
            <a:fillRect/>
          </a:stretch>
        </p:blipFill>
        <p:spPr>
          <a:xfrm>
            <a:off x="4915348" y="1459539"/>
            <a:ext cx="6633184" cy="3515587"/>
          </a:xfrm>
          <a:prstGeom prst="rect">
            <a:avLst/>
          </a:prstGeom>
        </p:spPr>
      </p:pic>
    </p:spTree>
    <p:extLst>
      <p:ext uri="{BB962C8B-B14F-4D97-AF65-F5344CB8AC3E}">
        <p14:creationId xmlns:p14="http://schemas.microsoft.com/office/powerpoint/2010/main" val="229426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156C45C-61E0-BE8A-C088-9C0236AD983B}"/>
              </a:ext>
            </a:extLst>
          </p:cNvPr>
          <p:cNvSpPr txBox="1"/>
          <p:nvPr/>
        </p:nvSpPr>
        <p:spPr>
          <a:xfrm>
            <a:off x="913796" y="2247153"/>
            <a:ext cx="3358084" cy="3544046"/>
          </a:xfrm>
          <a:prstGeom prst="rect">
            <a:avLst/>
          </a:prstGeom>
        </p:spPr>
        <p:txBody>
          <a:bodyPr vert="horz" lIns="91440" tIns="45720" rIns="91440" bIns="45720" rtlCol="0" anchor="t">
            <a:normAutofit/>
          </a:bodyPr>
          <a:lstStyle/>
          <a:p>
            <a:pPr marL="36900" indent="0" defTabSz="457200">
              <a:spcBef>
                <a:spcPct val="20000"/>
              </a:spcBef>
              <a:spcAft>
                <a:spcPts val="600"/>
              </a:spcAft>
              <a:buClr>
                <a:schemeClr val="tx2"/>
              </a:buClr>
              <a:buSzPct val="70000"/>
              <a:buFont typeface="Wingdings 2" charset="2"/>
              <a:buNone/>
              <a:tabLst>
                <a:tab pos="457200" algn="l"/>
              </a:tabLst>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Vanished</a:t>
            </a:r>
          </a:p>
          <a:p>
            <a:pPr marL="36900" marR="0" lvl="0" indent="0" defTabSz="457200">
              <a:spcBef>
                <a:spcPct val="20000"/>
              </a:spcBef>
              <a:spcAft>
                <a:spcPts val="600"/>
              </a:spcAft>
              <a:buClr>
                <a:schemeClr val="tx2"/>
              </a:buClr>
              <a:buSzPct val="70000"/>
              <a:buFont typeface="Wingdings 2" charset="2"/>
              <a:buNone/>
              <a:tabLst>
                <a:tab pos="457200" algn="l"/>
              </a:tabLst>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Instagram: @ </a:t>
            </a:r>
            <a:r>
              <a:rPr lang="en-US"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alex.macias.art</a:t>
            </a: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36900" marR="0" lvl="0" indent="0" defTabSz="457200">
              <a:spcBef>
                <a:spcPct val="20000"/>
              </a:spcBef>
              <a:spcAft>
                <a:spcPts val="600"/>
              </a:spcAft>
              <a:buClr>
                <a:schemeClr val="tx2"/>
              </a:buClr>
              <a:buSzPct val="70000"/>
              <a:buFont typeface="Wingdings 2" charset="2"/>
              <a:buNone/>
              <a:tabLst>
                <a:tab pos="457200" algn="l"/>
              </a:tabLst>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Website: alexmaciasart.com </a:t>
            </a:r>
          </a:p>
        </p:txBody>
      </p:sp>
      <p:pic>
        <p:nvPicPr>
          <p:cNvPr id="5" name="Content Placeholder 4" descr="A picture containing text, colorful, graffiti, painting&#10;&#10;Description automatically generated">
            <a:extLst>
              <a:ext uri="{FF2B5EF4-FFF2-40B4-BE49-F238E27FC236}">
                <a16:creationId xmlns:a16="http://schemas.microsoft.com/office/drawing/2014/main" id="{3B6E35FA-6E5D-9AB2-D081-652DB2FCF166}"/>
              </a:ext>
            </a:extLst>
          </p:cNvPr>
          <p:cNvPicPr>
            <a:picLocks noGrp="1" noChangeAspect="1"/>
          </p:cNvPicPr>
          <p:nvPr>
            <p:ph idx="1"/>
          </p:nvPr>
        </p:nvPicPr>
        <p:blipFill>
          <a:blip r:embed="rId3"/>
          <a:stretch>
            <a:fillRect/>
          </a:stretch>
        </p:blipFill>
        <p:spPr>
          <a:xfrm>
            <a:off x="6534842" y="537360"/>
            <a:ext cx="4236252" cy="5783280"/>
          </a:xfrm>
          <a:prstGeom prst="rect">
            <a:avLst/>
          </a:prstGeom>
        </p:spPr>
      </p:pic>
    </p:spTree>
    <p:extLst>
      <p:ext uri="{BB962C8B-B14F-4D97-AF65-F5344CB8AC3E}">
        <p14:creationId xmlns:p14="http://schemas.microsoft.com/office/powerpoint/2010/main" val="3025853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FBB1E-6CA7-A210-70F4-5C8095E1050D}"/>
              </a:ext>
            </a:extLst>
          </p:cNvPr>
          <p:cNvSpPr>
            <a:spLocks noGrp="1"/>
          </p:cNvSpPr>
          <p:nvPr>
            <p:ph type="title"/>
          </p:nvPr>
        </p:nvSpPr>
        <p:spPr>
          <a:xfrm>
            <a:off x="443701" y="448484"/>
            <a:ext cx="5978072" cy="1481150"/>
          </a:xfrm>
        </p:spPr>
        <p:txBody>
          <a:bodyPr>
            <a:normAutofit/>
          </a:bodyPr>
          <a:lstStyle/>
          <a:p>
            <a:r>
              <a:rPr lang="en-US" dirty="0"/>
              <a:t>About </a:t>
            </a:r>
            <a:r>
              <a:rPr lang="en-US" dirty="0" err="1"/>
              <a:t>Galeria</a:t>
            </a:r>
            <a:r>
              <a:rPr lang="en-US" dirty="0"/>
              <a:t> </a:t>
            </a:r>
            <a:r>
              <a:rPr lang="en-US" dirty="0" err="1"/>
              <a:t>Mitotera</a:t>
            </a:r>
            <a:endParaRPr lang="en-US" dirty="0"/>
          </a:p>
        </p:txBody>
      </p:sp>
      <p:sp>
        <p:nvSpPr>
          <p:cNvPr id="3" name="Content Placeholder 2">
            <a:extLst>
              <a:ext uri="{FF2B5EF4-FFF2-40B4-BE49-F238E27FC236}">
                <a16:creationId xmlns:a16="http://schemas.microsoft.com/office/drawing/2014/main" id="{448C7526-8A8D-4AF9-C9F6-74DBC5EFF17E}"/>
              </a:ext>
            </a:extLst>
          </p:cNvPr>
          <p:cNvSpPr>
            <a:spLocks noGrp="1"/>
          </p:cNvSpPr>
          <p:nvPr>
            <p:ph idx="1"/>
          </p:nvPr>
        </p:nvSpPr>
        <p:spPr>
          <a:xfrm>
            <a:off x="602700" y="1929635"/>
            <a:ext cx="6316223" cy="4495120"/>
          </a:xfrm>
        </p:spPr>
        <p:txBody>
          <a:bodyPr anchor="ctr">
            <a:normAutofit/>
          </a:bodyPr>
          <a:lstStyle/>
          <a:p>
            <a:pPr marL="36900" indent="0">
              <a:buNone/>
            </a:pPr>
            <a:r>
              <a:rPr lang="en-US" sz="2800" b="1" dirty="0" err="1">
                <a:solidFill>
                  <a:srgbClr val="F4EDD8"/>
                </a:solidFill>
                <a:latin typeface="Arial" panose="020B0604020202020204" pitchFamily="34" charset="0"/>
                <a:cs typeface="Arial" panose="020B0604020202020204" pitchFamily="34" charset="0"/>
              </a:rPr>
              <a:t>Galeria</a:t>
            </a:r>
            <a:r>
              <a:rPr lang="en-US" sz="2800" b="1" dirty="0">
                <a:solidFill>
                  <a:srgbClr val="F4EDD8"/>
                </a:solidFill>
                <a:latin typeface="Arial" panose="020B0604020202020204" pitchFamily="34" charset="0"/>
                <a:cs typeface="Arial" panose="020B0604020202020204" pitchFamily="34" charset="0"/>
              </a:rPr>
              <a:t> </a:t>
            </a:r>
            <a:r>
              <a:rPr lang="en-US" sz="2800" b="1" dirty="0" err="1">
                <a:solidFill>
                  <a:srgbClr val="F4EDD8"/>
                </a:solidFill>
                <a:latin typeface="Arial" panose="020B0604020202020204" pitchFamily="34" charset="0"/>
                <a:cs typeface="Arial" panose="020B0604020202020204" pitchFamily="34" charset="0"/>
              </a:rPr>
              <a:t>Mitotera</a:t>
            </a:r>
            <a:r>
              <a:rPr lang="en-US" sz="2800" b="1" dirty="0">
                <a:solidFill>
                  <a:srgbClr val="F4EDD8"/>
                </a:solidFill>
                <a:latin typeface="Arial" panose="020B0604020202020204" pitchFamily="34" charset="0"/>
                <a:cs typeface="Arial" panose="020B0604020202020204" pitchFamily="34" charset="0"/>
              </a:rPr>
              <a:t> </a:t>
            </a:r>
            <a:r>
              <a:rPr lang="en-US" sz="2800" dirty="0">
                <a:solidFill>
                  <a:srgbClr val="F4EDD8"/>
                </a:solidFill>
                <a:latin typeface="Arial" panose="020B0604020202020204" pitchFamily="34" charset="0"/>
                <a:cs typeface="Arial" panose="020B0604020202020204" pitchFamily="34" charset="0"/>
              </a:rPr>
              <a:t>is a space to celebrate our Chicanx culture, uplift artists of color in the community and create a safe space for community members and artists to inspire one another through art and togetherness.</a:t>
            </a:r>
          </a:p>
          <a:p>
            <a:pPr marL="36900" indent="0">
              <a:buNone/>
            </a:pPr>
            <a:endParaRPr lang="en-US" sz="2800" dirty="0">
              <a:solidFill>
                <a:srgbClr val="F4EDD8"/>
              </a:solidFill>
              <a:latin typeface="Arial" panose="020B0604020202020204" pitchFamily="34" charset="0"/>
              <a:ea typeface="Calibri" panose="020F0502020204030204"/>
              <a:cs typeface="Arial" panose="020B0604020202020204" pitchFamily="34" charset="0"/>
            </a:endParaRPr>
          </a:p>
          <a:p>
            <a:pPr marL="36900" indent="0">
              <a:buNone/>
            </a:pPr>
            <a:r>
              <a:rPr lang="en-US" sz="2800" dirty="0">
                <a:solidFill>
                  <a:srgbClr val="F4EDD8"/>
                </a:solidFill>
                <a:latin typeface="Arial" panose="020B0604020202020204" pitchFamily="34" charset="0"/>
                <a:ea typeface="Calibri" panose="020F0502020204030204"/>
                <a:cs typeface="Arial" panose="020B0604020202020204" pitchFamily="34" charset="0"/>
              </a:rPr>
              <a:t>Visit us at www.galeriamitotera.com</a:t>
            </a:r>
          </a:p>
          <a:p>
            <a:endParaRPr lang="en-US" dirty="0"/>
          </a:p>
        </p:txBody>
      </p:sp>
      <p:pic>
        <p:nvPicPr>
          <p:cNvPr id="9" name="Picture 8" descr="Logo&#10;&#10;Description automatically generated">
            <a:extLst>
              <a:ext uri="{FF2B5EF4-FFF2-40B4-BE49-F238E27FC236}">
                <a16:creationId xmlns:a16="http://schemas.microsoft.com/office/drawing/2014/main" id="{0A113CE1-B147-167A-4709-FDDDB62E7B64}"/>
              </a:ext>
            </a:extLst>
          </p:cNvPr>
          <p:cNvPicPr>
            <a:picLocks noChangeAspect="1"/>
          </p:cNvPicPr>
          <p:nvPr/>
        </p:nvPicPr>
        <p:blipFill rotWithShape="1">
          <a:blip r:embed="rId3"/>
          <a:srcRect l="3347" r="10359"/>
          <a:stretch/>
        </p:blipFill>
        <p:spPr>
          <a:xfrm>
            <a:off x="7183471" y="10"/>
            <a:ext cx="4571649" cy="6857990"/>
          </a:xfrm>
          <a:prstGeom prst="rect">
            <a:avLst/>
          </a:prstGeom>
        </p:spPr>
      </p:pic>
      <p:pic>
        <p:nvPicPr>
          <p:cNvPr id="16" name="Picture 15">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7" name="TextBox 6">
            <a:extLst>
              <a:ext uri="{FF2B5EF4-FFF2-40B4-BE49-F238E27FC236}">
                <a16:creationId xmlns:a16="http://schemas.microsoft.com/office/drawing/2014/main" id="{9E1DA632-E529-5378-581F-2B8115BE800C}"/>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4013562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FBB1E-6CA7-A210-70F4-5C8095E1050D}"/>
              </a:ext>
            </a:extLst>
          </p:cNvPr>
          <p:cNvSpPr>
            <a:spLocks noGrp="1"/>
          </p:cNvSpPr>
          <p:nvPr>
            <p:ph type="title"/>
          </p:nvPr>
        </p:nvSpPr>
        <p:spPr>
          <a:xfrm>
            <a:off x="413455" y="986359"/>
            <a:ext cx="6520745" cy="857572"/>
          </a:xfrm>
        </p:spPr>
        <p:txBody>
          <a:bodyPr>
            <a:normAutofit/>
          </a:bodyPr>
          <a:lstStyle/>
          <a:p>
            <a:r>
              <a:rPr lang="en-US" dirty="0"/>
              <a:t>About </a:t>
            </a:r>
            <a:r>
              <a:rPr lang="en-US" dirty="0" err="1"/>
              <a:t>Galeria</a:t>
            </a:r>
            <a:r>
              <a:rPr lang="en-US" dirty="0"/>
              <a:t> </a:t>
            </a:r>
            <a:r>
              <a:rPr lang="en-US" dirty="0" err="1"/>
              <a:t>Mitotera</a:t>
            </a:r>
            <a:endParaRPr lang="en-US" dirty="0"/>
          </a:p>
        </p:txBody>
      </p:sp>
      <p:sp>
        <p:nvSpPr>
          <p:cNvPr id="3" name="Content Placeholder 2">
            <a:extLst>
              <a:ext uri="{FF2B5EF4-FFF2-40B4-BE49-F238E27FC236}">
                <a16:creationId xmlns:a16="http://schemas.microsoft.com/office/drawing/2014/main" id="{448C7526-8A8D-4AF9-C9F6-74DBC5EFF17E}"/>
              </a:ext>
            </a:extLst>
          </p:cNvPr>
          <p:cNvSpPr>
            <a:spLocks noGrp="1"/>
          </p:cNvSpPr>
          <p:nvPr>
            <p:ph idx="1"/>
          </p:nvPr>
        </p:nvSpPr>
        <p:spPr>
          <a:xfrm>
            <a:off x="900691" y="1984663"/>
            <a:ext cx="5546272" cy="3658378"/>
          </a:xfrm>
        </p:spPr>
        <p:txBody>
          <a:bodyPr anchor="ctr">
            <a:normAutofit lnSpcReduction="10000"/>
          </a:bodyPr>
          <a:lstStyle/>
          <a:p>
            <a:pPr marL="36900" indent="0">
              <a:buNone/>
            </a:pPr>
            <a:r>
              <a:rPr lang="en-US" b="1" i="0" dirty="0">
                <a:effectLst/>
                <a:latin typeface="Square Market"/>
              </a:rPr>
              <a:t>Mel “Melo” Dominguez </a:t>
            </a:r>
            <a:r>
              <a:rPr lang="en-US" b="0" i="0" dirty="0">
                <a:effectLst/>
                <a:latin typeface="Square Market"/>
              </a:rPr>
              <a:t>is an artist, muralist from Los Angeles who has lived in Tucson since 2007. Mel’s artwork is a direct expression of his Chicano/a culture, political issues, social issues and environmental issues. </a:t>
            </a:r>
          </a:p>
          <a:p>
            <a:pPr marL="36900" indent="0">
              <a:buNone/>
            </a:pPr>
            <a:r>
              <a:rPr lang="en-US" b="0" i="0" dirty="0">
                <a:effectLst/>
                <a:latin typeface="Square Market"/>
              </a:rPr>
              <a:t>Mel enjoys using creativity and activism to create a difference throughout the Tucson community.</a:t>
            </a:r>
            <a:endParaRPr lang="en-US" dirty="0"/>
          </a:p>
        </p:txBody>
      </p:sp>
      <p:pic>
        <p:nvPicPr>
          <p:cNvPr id="23" name="Picture 22">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7FBA40AE-C167-A501-DBAD-AF9C370F45EB}"/>
              </a:ext>
            </a:extLst>
          </p:cNvPr>
          <p:cNvPicPr>
            <a:picLocks noChangeAspect="1"/>
          </p:cNvPicPr>
          <p:nvPr/>
        </p:nvPicPr>
        <p:blipFill rotWithShape="1">
          <a:blip r:embed="rId4"/>
          <a:srcRect r="6721" b="-3"/>
          <a:stretch/>
        </p:blipFill>
        <p:spPr>
          <a:xfrm>
            <a:off x="7131814" y="1984663"/>
            <a:ext cx="4065464" cy="3258006"/>
          </a:xfrm>
          <a:prstGeom prst="rect">
            <a:avLst/>
          </a:prstGeom>
        </p:spPr>
      </p:pic>
      <p:sp>
        <p:nvSpPr>
          <p:cNvPr id="7" name="TextBox 6">
            <a:extLst>
              <a:ext uri="{FF2B5EF4-FFF2-40B4-BE49-F238E27FC236}">
                <a16:creationId xmlns:a16="http://schemas.microsoft.com/office/drawing/2014/main" id="{9E1DA632-E529-5378-581F-2B8115BE800C}"/>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99546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FBB1E-6CA7-A210-70F4-5C8095E1050D}"/>
              </a:ext>
            </a:extLst>
          </p:cNvPr>
          <p:cNvSpPr>
            <a:spLocks noGrp="1"/>
          </p:cNvSpPr>
          <p:nvPr>
            <p:ph type="title"/>
          </p:nvPr>
        </p:nvSpPr>
        <p:spPr>
          <a:xfrm>
            <a:off x="-1643601" y="836766"/>
            <a:ext cx="10353762" cy="1257300"/>
          </a:xfrm>
        </p:spPr>
        <p:txBody>
          <a:bodyPr>
            <a:normAutofit/>
          </a:bodyPr>
          <a:lstStyle/>
          <a:p>
            <a:r>
              <a:rPr lang="en-US" dirty="0"/>
              <a:t>About </a:t>
            </a:r>
            <a:r>
              <a:rPr lang="en-US" dirty="0" err="1"/>
              <a:t>Galeria</a:t>
            </a:r>
            <a:r>
              <a:rPr lang="en-US" dirty="0"/>
              <a:t> </a:t>
            </a:r>
            <a:r>
              <a:rPr lang="en-US" dirty="0" err="1"/>
              <a:t>Mitotera</a:t>
            </a:r>
            <a:endParaRPr lang="en-US" dirty="0"/>
          </a:p>
        </p:txBody>
      </p:sp>
      <p:sp>
        <p:nvSpPr>
          <p:cNvPr id="3" name="Content Placeholder 2">
            <a:extLst>
              <a:ext uri="{FF2B5EF4-FFF2-40B4-BE49-F238E27FC236}">
                <a16:creationId xmlns:a16="http://schemas.microsoft.com/office/drawing/2014/main" id="{448C7526-8A8D-4AF9-C9F6-74DBC5EFF17E}"/>
              </a:ext>
            </a:extLst>
          </p:cNvPr>
          <p:cNvSpPr>
            <a:spLocks noGrp="1"/>
          </p:cNvSpPr>
          <p:nvPr>
            <p:ph idx="1"/>
          </p:nvPr>
        </p:nvSpPr>
        <p:spPr>
          <a:xfrm>
            <a:off x="782600" y="2279931"/>
            <a:ext cx="5546272" cy="3658378"/>
          </a:xfrm>
        </p:spPr>
        <p:txBody>
          <a:bodyPr anchor="ctr">
            <a:normAutofit/>
          </a:bodyPr>
          <a:lstStyle/>
          <a:p>
            <a:pPr marL="36900" indent="0" algn="l">
              <a:buNone/>
            </a:pPr>
            <a:r>
              <a:rPr lang="en-US" sz="3200" b="1" i="0" dirty="0">
                <a:solidFill>
                  <a:srgbClr val="F4EDD8"/>
                </a:solidFill>
                <a:effectLst/>
                <a:latin typeface="var(--secondary-font)"/>
              </a:rPr>
              <a:t>Melissa Brown-Dominguez </a:t>
            </a:r>
            <a:r>
              <a:rPr lang="en-US" sz="3200" b="0" i="0" dirty="0">
                <a:solidFill>
                  <a:srgbClr val="F4EDD8"/>
                </a:solidFill>
                <a:effectLst/>
                <a:latin typeface="var(--secondary-font)"/>
              </a:rPr>
              <a:t>is the arts administrator at </a:t>
            </a:r>
            <a:r>
              <a:rPr lang="en-US" sz="3200" b="0" i="0" dirty="0" err="1">
                <a:solidFill>
                  <a:srgbClr val="F4EDD8"/>
                </a:solidFill>
                <a:effectLst/>
                <a:latin typeface="var(--secondary-font)"/>
              </a:rPr>
              <a:t>Galeria</a:t>
            </a:r>
            <a:r>
              <a:rPr lang="en-US" sz="3200" b="0" i="0" dirty="0">
                <a:solidFill>
                  <a:srgbClr val="F4EDD8"/>
                </a:solidFill>
                <a:effectLst/>
                <a:latin typeface="var(--secondary-font)"/>
              </a:rPr>
              <a:t> </a:t>
            </a:r>
            <a:r>
              <a:rPr lang="en-US" sz="3200" b="0" i="0" dirty="0" err="1">
                <a:solidFill>
                  <a:srgbClr val="F4EDD8"/>
                </a:solidFill>
                <a:effectLst/>
                <a:latin typeface="var(--secondary-font)"/>
              </a:rPr>
              <a:t>Mitotera</a:t>
            </a:r>
            <a:r>
              <a:rPr lang="en-US" sz="3200" b="0" i="0" dirty="0">
                <a:solidFill>
                  <a:srgbClr val="F4EDD8"/>
                </a:solidFill>
                <a:effectLst/>
                <a:latin typeface="var(--secondary-font)"/>
              </a:rPr>
              <a:t> who coordinates, manages and supports all of the events and classes with a creative and welcoming spirit.</a:t>
            </a:r>
          </a:p>
          <a:p>
            <a:pPr marL="36900" indent="0">
              <a:buNone/>
            </a:pPr>
            <a:endParaRPr lang="en-US" dirty="0">
              <a:solidFill>
                <a:schemeClr val="tx1"/>
              </a:solidFill>
            </a:endParaRPr>
          </a:p>
        </p:txBody>
      </p:sp>
      <p:pic>
        <p:nvPicPr>
          <p:cNvPr id="30" name="Picture 29">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6" name="Picture 5" descr="A person holding a picture&#10;&#10;Description automatically generated with medium confidence">
            <a:extLst>
              <a:ext uri="{FF2B5EF4-FFF2-40B4-BE49-F238E27FC236}">
                <a16:creationId xmlns:a16="http://schemas.microsoft.com/office/drawing/2014/main" id="{BAA96EC8-42D0-5FD3-7923-42AC404C131F}"/>
              </a:ext>
            </a:extLst>
          </p:cNvPr>
          <p:cNvPicPr>
            <a:picLocks noChangeAspect="1"/>
          </p:cNvPicPr>
          <p:nvPr/>
        </p:nvPicPr>
        <p:blipFill rotWithShape="1">
          <a:blip r:embed="rId4"/>
          <a:srcRect l="5788" r="-1" b="-1"/>
          <a:stretch/>
        </p:blipFill>
        <p:spPr>
          <a:xfrm>
            <a:off x="7066559" y="1806833"/>
            <a:ext cx="4472245" cy="3583995"/>
          </a:xfrm>
          <a:prstGeom prst="rect">
            <a:avLst/>
          </a:prstGeom>
        </p:spPr>
      </p:pic>
      <p:sp>
        <p:nvSpPr>
          <p:cNvPr id="7" name="TextBox 6">
            <a:extLst>
              <a:ext uri="{FF2B5EF4-FFF2-40B4-BE49-F238E27FC236}">
                <a16:creationId xmlns:a16="http://schemas.microsoft.com/office/drawing/2014/main" id="{9E1DA632-E529-5378-581F-2B8115BE800C}"/>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6725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850A21-ABAF-4F8C-5566-9648EF47581A}"/>
              </a:ext>
            </a:extLst>
          </p:cNvPr>
          <p:cNvSpPr>
            <a:spLocks noGrp="1"/>
          </p:cNvSpPr>
          <p:nvPr>
            <p:ph idx="1"/>
          </p:nvPr>
        </p:nvSpPr>
        <p:spPr>
          <a:xfrm>
            <a:off x="1279111" y="1433295"/>
            <a:ext cx="4956589" cy="5020999"/>
          </a:xfrm>
        </p:spPr>
        <p:txBody>
          <a:bodyPr>
            <a:normAutofit fontScale="85000" lnSpcReduction="10000"/>
          </a:bodyPr>
          <a:lstStyle/>
          <a:p>
            <a:pPr marL="36900" indent="0" algn="l">
              <a:buNone/>
            </a:pPr>
            <a:r>
              <a:rPr lang="en-US" sz="2400" dirty="0">
                <a:solidFill>
                  <a:srgbClr val="F4EDD8"/>
                </a:solidFill>
                <a:effectLst/>
                <a:latin typeface="Calibri" panose="020F0502020204030204" pitchFamily="34" charset="0"/>
                <a:ea typeface="Times New Roman" panose="02020603050405020304" pitchFamily="18" charset="0"/>
                <a:cs typeface="Calibri" panose="020F0502020204030204" pitchFamily="34" charset="0"/>
              </a:rPr>
              <a:t>Confluencenter for Creative Inquiry is a university-wide research institute within the </a:t>
            </a:r>
            <a:r>
              <a:rPr lang="en-US" sz="2400" b="1" dirty="0">
                <a:solidFill>
                  <a:srgbClr val="F4EDD8"/>
                </a:solidFill>
                <a:effectLst/>
                <a:latin typeface="Calibri" panose="020F0502020204030204" pitchFamily="34" charset="0"/>
                <a:ea typeface="Times New Roman" panose="02020603050405020304" pitchFamily="18" charset="0"/>
                <a:cs typeface="Calibri" panose="020F0502020204030204" pitchFamily="34" charset="0"/>
              </a:rPr>
              <a:t>Office for Research, Innovation, </a:t>
            </a:r>
            <a:r>
              <a:rPr lang="en-US" sz="2400" dirty="0">
                <a:solidFill>
                  <a:srgbClr val="F4EDD8"/>
                </a:solidFill>
                <a:effectLst/>
                <a:latin typeface="Calibri" panose="020F0502020204030204" pitchFamily="34" charset="0"/>
                <a:ea typeface="Times New Roman" panose="02020603050405020304" pitchFamily="18" charset="0"/>
                <a:cs typeface="Calibri" panose="020F0502020204030204" pitchFamily="34" charset="0"/>
              </a:rPr>
              <a:t>and</a:t>
            </a:r>
            <a:r>
              <a:rPr lang="en-US" sz="2400" b="1" dirty="0">
                <a:solidFill>
                  <a:srgbClr val="F4EDD8"/>
                </a:solidFill>
                <a:effectLst/>
                <a:latin typeface="Calibri" panose="020F0502020204030204" pitchFamily="34" charset="0"/>
                <a:ea typeface="Times New Roman" panose="02020603050405020304" pitchFamily="18" charset="0"/>
                <a:cs typeface="Calibri" panose="020F0502020204030204" pitchFamily="34" charset="0"/>
              </a:rPr>
              <a:t> Impact</a:t>
            </a:r>
            <a:r>
              <a:rPr lang="en-US" sz="2400" dirty="0">
                <a:solidFill>
                  <a:srgbClr val="F4EDD8"/>
                </a:solidFill>
                <a:effectLst/>
                <a:latin typeface="Calibri" panose="020F0502020204030204" pitchFamily="34" charset="0"/>
                <a:ea typeface="Times New Roman" panose="02020603050405020304" pitchFamily="18" charset="0"/>
                <a:cs typeface="Calibri" panose="020F0502020204030204" pitchFamily="34" charset="0"/>
              </a:rPr>
              <a:t>. </a:t>
            </a:r>
          </a:p>
          <a:p>
            <a:pPr marL="36900" indent="0" algn="l">
              <a:buNone/>
            </a:pPr>
            <a:r>
              <a:rPr lang="en-US" sz="2400" dirty="0">
                <a:solidFill>
                  <a:srgbClr val="F4EDD8"/>
                </a:solidFill>
                <a:effectLst/>
                <a:latin typeface="Calibri" panose="020F0502020204030204" pitchFamily="34" charset="0"/>
                <a:ea typeface="Times New Roman" panose="02020603050405020304" pitchFamily="18" charset="0"/>
                <a:cs typeface="Calibri" panose="020F0502020204030204" pitchFamily="34" charset="0"/>
              </a:rPr>
              <a:t>CCI’s mission is to provide a physical and intellectual home for interdisciplinary inquiry that focuses on the grand challenges of society today. The center unites three large and robust areas – arts, humanities, and social sciences – as a point of intersection for inquiry across all disciplines. </a:t>
            </a:r>
          </a:p>
          <a:p>
            <a:pPr marL="36900" indent="0" algn="l">
              <a:buNone/>
            </a:pPr>
            <a:r>
              <a:rPr lang="en-US" sz="2400" dirty="0">
                <a:solidFill>
                  <a:srgbClr val="F4EDD8"/>
                </a:solidFill>
                <a:effectLst/>
                <a:latin typeface="Calibri" panose="020F0502020204030204" pitchFamily="34" charset="0"/>
                <a:ea typeface="Times New Roman" panose="02020603050405020304" pitchFamily="18" charset="0"/>
                <a:cs typeface="Calibri" panose="020F0502020204030204" pitchFamily="34" charset="0"/>
              </a:rPr>
              <a:t>The center convenes faculty and students from across disciplines, develops collaborative research projects, funds proposals and shares knowledge in engaging ways with the broader community.  </a:t>
            </a:r>
            <a:endParaRPr lang="en-US" sz="2400" dirty="0">
              <a:solidFill>
                <a:srgbClr val="F4EDD8"/>
              </a:solidFill>
              <a:effectLst/>
              <a:latin typeface="Calibri" panose="020F0502020204030204" pitchFamily="34" charset="0"/>
              <a:ea typeface="Calibri" panose="020F0502020204030204" pitchFamily="34" charset="0"/>
              <a:cs typeface="Times New Roman" panose="02020603050405020304" pitchFamily="18" charset="0"/>
            </a:endParaRPr>
          </a:p>
          <a:p>
            <a:pPr marL="36900" indent="0" algn="l">
              <a:buNone/>
            </a:pPr>
            <a:endParaRPr lang="en-US" b="0" i="0" dirty="0">
              <a:solidFill>
                <a:srgbClr val="49595E"/>
              </a:solidFill>
              <a:effectLst/>
              <a:latin typeface="MiloWeb"/>
            </a:endParaRPr>
          </a:p>
        </p:txBody>
      </p:sp>
      <p:sp>
        <p:nvSpPr>
          <p:cNvPr id="8" name="Rectangle 7">
            <a:extLst>
              <a:ext uri="{FF2B5EF4-FFF2-40B4-BE49-F238E27FC236}">
                <a16:creationId xmlns:a16="http://schemas.microsoft.com/office/drawing/2014/main" id="{BC661E94-E848-3B75-F0DD-A86318393CF1}"/>
              </a:ext>
            </a:extLst>
          </p:cNvPr>
          <p:cNvSpPr/>
          <p:nvPr/>
        </p:nvSpPr>
        <p:spPr>
          <a:xfrm>
            <a:off x="6856825" y="1232789"/>
            <a:ext cx="4971098" cy="7905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65097E95-63A7-C3AB-5F94-30359E144DAF}"/>
              </a:ext>
            </a:extLst>
          </p:cNvPr>
          <p:cNvPicPr>
            <a:picLocks noChangeAspect="1"/>
          </p:cNvPicPr>
          <p:nvPr/>
        </p:nvPicPr>
        <p:blipFill>
          <a:blip r:embed="rId2"/>
          <a:stretch>
            <a:fillRect/>
          </a:stretch>
        </p:blipFill>
        <p:spPr>
          <a:xfrm>
            <a:off x="7129673" y="1215952"/>
            <a:ext cx="4425401" cy="807412"/>
          </a:xfrm>
          <a:prstGeom prst="rect">
            <a:avLst/>
          </a:prstGeom>
        </p:spPr>
      </p:pic>
      <p:sp>
        <p:nvSpPr>
          <p:cNvPr id="11" name="TextBox 10">
            <a:extLst>
              <a:ext uri="{FF2B5EF4-FFF2-40B4-BE49-F238E27FC236}">
                <a16:creationId xmlns:a16="http://schemas.microsoft.com/office/drawing/2014/main" id="{0B414D53-00B2-0A55-3B9F-2490FD254F6E}"/>
              </a:ext>
            </a:extLst>
          </p:cNvPr>
          <p:cNvSpPr txBox="1"/>
          <p:nvPr/>
        </p:nvSpPr>
        <p:spPr>
          <a:xfrm>
            <a:off x="1279111" y="577950"/>
            <a:ext cx="6096000" cy="769441"/>
          </a:xfrm>
          <a:prstGeom prst="rect">
            <a:avLst/>
          </a:prstGeom>
          <a:noFill/>
        </p:spPr>
        <p:txBody>
          <a:bodyPr wrap="square">
            <a:spAutoFit/>
          </a:bodyPr>
          <a:lstStyle/>
          <a:p>
            <a:r>
              <a:rPr lang="en-US" sz="4400" dirty="0">
                <a:solidFill>
                  <a:srgbClr val="F4EDD8"/>
                </a:solidFill>
              </a:rPr>
              <a:t>About Confluencenter</a:t>
            </a:r>
          </a:p>
        </p:txBody>
      </p:sp>
      <p:pic>
        <p:nvPicPr>
          <p:cNvPr id="13" name="Picture 12" descr="A group of people posing for a photo&#10;&#10;Description automatically generated">
            <a:extLst>
              <a:ext uri="{FF2B5EF4-FFF2-40B4-BE49-F238E27FC236}">
                <a16:creationId xmlns:a16="http://schemas.microsoft.com/office/drawing/2014/main" id="{7761C3B4-9248-2389-CA13-790D5D0C1CD9}"/>
              </a:ext>
            </a:extLst>
          </p:cNvPr>
          <p:cNvPicPr>
            <a:picLocks noChangeAspect="1"/>
          </p:cNvPicPr>
          <p:nvPr/>
        </p:nvPicPr>
        <p:blipFill>
          <a:blip r:embed="rId3"/>
          <a:stretch>
            <a:fillRect/>
          </a:stretch>
        </p:blipFill>
        <p:spPr>
          <a:xfrm>
            <a:off x="7062315" y="2463800"/>
            <a:ext cx="4464521" cy="3429000"/>
          </a:xfrm>
          <a:prstGeom prst="rect">
            <a:avLst/>
          </a:prstGeom>
        </p:spPr>
      </p:pic>
    </p:spTree>
    <p:extLst>
      <p:ext uri="{BB962C8B-B14F-4D97-AF65-F5344CB8AC3E}">
        <p14:creationId xmlns:p14="http://schemas.microsoft.com/office/powerpoint/2010/main" val="374640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EB9D55-38C8-45B4-BB2D-4FDBBDB08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B40DDA79-7866-468E-A33D-D8341D900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68E92B3-0774-C12F-6DEC-43E74AE716FF}"/>
              </a:ext>
            </a:extLst>
          </p:cNvPr>
          <p:cNvSpPr>
            <a:spLocks noGrp="1"/>
          </p:cNvSpPr>
          <p:nvPr>
            <p:ph type="title"/>
          </p:nvPr>
        </p:nvSpPr>
        <p:spPr>
          <a:xfrm>
            <a:off x="1370013" y="1251284"/>
            <a:ext cx="9440862" cy="2458545"/>
          </a:xfrm>
          <a:effectLst/>
        </p:spPr>
        <p:txBody>
          <a:bodyPr vert="horz" lIns="91440" tIns="45720" rIns="91440" bIns="45720" rtlCol="0" anchor="b">
            <a:normAutofit/>
          </a:bodyPr>
          <a:lstStyle/>
          <a:p>
            <a:r>
              <a:rPr lang="en-US" sz="5600" dirty="0"/>
              <a:t>Meet the community artists </a:t>
            </a:r>
            <a:br>
              <a:rPr lang="en-US" sz="5600" dirty="0"/>
            </a:br>
            <a:r>
              <a:rPr lang="en-US" sz="5600" dirty="0"/>
              <a:t>part of tonight's event…</a:t>
            </a:r>
          </a:p>
        </p:txBody>
      </p:sp>
    </p:spTree>
    <p:extLst>
      <p:ext uri="{BB962C8B-B14F-4D97-AF65-F5344CB8AC3E}">
        <p14:creationId xmlns:p14="http://schemas.microsoft.com/office/powerpoint/2010/main" val="9449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9DCAE-B2E3-6FF6-9E2D-5F5F0306F4B5}"/>
              </a:ext>
            </a:extLst>
          </p:cNvPr>
          <p:cNvSpPr>
            <a:spLocks noGrp="1"/>
          </p:cNvSpPr>
          <p:nvPr>
            <p:ph type="title"/>
          </p:nvPr>
        </p:nvSpPr>
        <p:spPr>
          <a:xfrm>
            <a:off x="913795" y="609599"/>
            <a:ext cx="5978072" cy="1481150"/>
          </a:xfrm>
        </p:spPr>
        <p:txBody>
          <a:bodyPr vert="horz" lIns="91440" tIns="45720" rIns="91440" bIns="45720" rtlCol="0" anchor="ctr">
            <a:normAutofit/>
          </a:bodyPr>
          <a:lstStyle/>
          <a:p>
            <a:r>
              <a:rPr lang="en-US" sz="4000" dirty="0"/>
              <a:t>Ruben Urrea Moreno</a:t>
            </a:r>
          </a:p>
        </p:txBody>
      </p:sp>
      <p:sp>
        <p:nvSpPr>
          <p:cNvPr id="7" name="TextBox 6">
            <a:extLst>
              <a:ext uri="{FF2B5EF4-FFF2-40B4-BE49-F238E27FC236}">
                <a16:creationId xmlns:a16="http://schemas.microsoft.com/office/drawing/2014/main" id="{71934367-F7F0-A855-D5E1-ECEA7FE9740E}"/>
              </a:ext>
            </a:extLst>
          </p:cNvPr>
          <p:cNvSpPr txBox="1"/>
          <p:nvPr/>
        </p:nvSpPr>
        <p:spPr>
          <a:xfrm>
            <a:off x="913795" y="1834676"/>
            <a:ext cx="5978072" cy="3415672"/>
          </a:xfrm>
          <a:prstGeom prst="rect">
            <a:avLst/>
          </a:prstGeom>
        </p:spPr>
        <p:txBody>
          <a:bodyPr vert="horz" lIns="91440" tIns="45720" rIns="91440" bIns="45720" rtlCol="0" anchor="ctr">
            <a:normAutofit/>
          </a:bodyPr>
          <a:lstStyle/>
          <a:p>
            <a:pPr defTabSz="457200">
              <a:spcBef>
                <a:spcPct val="20000"/>
              </a:spcBef>
              <a:spcAft>
                <a:spcPts val="600"/>
              </a:spcAft>
              <a:buClr>
                <a:schemeClr val="tx2"/>
              </a:buClr>
              <a:buSzPct val="70000"/>
              <a:buFont typeface="Wingdings 2" charset="2"/>
            </a:pPr>
            <a:r>
              <a:rPr 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Ruben Urrea Moreno is a multi-disciplinary Chicano artist born and raised in South Tucson. His work examines themes of human rights, political plights, and his own indigenous heritage. </a:t>
            </a:r>
          </a:p>
          <a:p>
            <a:pPr defTabSz="457200">
              <a:spcBef>
                <a:spcPct val="20000"/>
              </a:spcBef>
              <a:spcAft>
                <a:spcPts val="600"/>
              </a:spcAft>
              <a:buClr>
                <a:schemeClr val="tx2"/>
              </a:buClr>
              <a:buSzPct val="70000"/>
              <a:buFont typeface="Wingdings 2" charset="2"/>
            </a:pPr>
            <a:r>
              <a:rPr 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career fabricator, the past five years he's worked as the senior preparator with the Arizona State Museum.</a:t>
            </a:r>
          </a:p>
          <a:p>
            <a:pPr defTabSz="457200">
              <a:spcBef>
                <a:spcPct val="20000"/>
              </a:spcBef>
              <a:spcAft>
                <a:spcPts val="600"/>
              </a:spcAft>
              <a:buClr>
                <a:schemeClr val="tx2"/>
              </a:buClr>
              <a:buSzPct val="70000"/>
              <a:buFont typeface="Wingdings 2" charset="2"/>
            </a:pPr>
            <a:r>
              <a:rPr 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Ruben has work in the permanent collections of the Tucson Museum of Art and El Paso Museum of Art, and Austin Museum of Art and is currently working on a series of portable murals.</a:t>
            </a:r>
          </a:p>
        </p:txBody>
      </p:sp>
      <p:pic>
        <p:nvPicPr>
          <p:cNvPr id="21" name="Picture 2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Content Placeholder 4" descr="A person with his arms crossed&#10;&#10;Description automatically generated with medium confidence">
            <a:extLst>
              <a:ext uri="{FF2B5EF4-FFF2-40B4-BE49-F238E27FC236}">
                <a16:creationId xmlns:a16="http://schemas.microsoft.com/office/drawing/2014/main" id="{4B0C0034-0181-0744-D516-52D34BA0FD38}"/>
              </a:ext>
            </a:extLst>
          </p:cNvPr>
          <p:cNvPicPr>
            <a:picLocks noGrp="1" noChangeAspect="1"/>
          </p:cNvPicPr>
          <p:nvPr>
            <p:ph idx="1"/>
          </p:nvPr>
        </p:nvPicPr>
        <p:blipFill rotWithShape="1">
          <a:blip r:embed="rId4"/>
          <a:srcRect l="8169" r="39169" b="2"/>
          <a:stretch/>
        </p:blipFill>
        <p:spPr>
          <a:xfrm>
            <a:off x="7620351" y="10"/>
            <a:ext cx="4571649" cy="6857990"/>
          </a:xfrm>
          <a:prstGeom prst="rect">
            <a:avLst/>
          </a:prstGeom>
        </p:spPr>
      </p:pic>
    </p:spTree>
    <p:extLst>
      <p:ext uri="{BB962C8B-B14F-4D97-AF65-F5344CB8AC3E}">
        <p14:creationId xmlns:p14="http://schemas.microsoft.com/office/powerpoint/2010/main" val="74088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F373C-CBBA-94A0-BB40-7ABBFEF2DFDC}"/>
              </a:ext>
            </a:extLst>
          </p:cNvPr>
          <p:cNvSpPr>
            <a:spLocks noGrp="1"/>
          </p:cNvSpPr>
          <p:nvPr>
            <p:ph type="title"/>
          </p:nvPr>
        </p:nvSpPr>
        <p:spPr>
          <a:xfrm>
            <a:off x="853246" y="-1"/>
            <a:ext cx="5978072" cy="1481150"/>
          </a:xfrm>
        </p:spPr>
        <p:txBody>
          <a:bodyPr vert="horz" lIns="91440" tIns="45720" rIns="91440" bIns="45720" rtlCol="0" anchor="ctr">
            <a:normAutofit/>
          </a:bodyPr>
          <a:lstStyle/>
          <a:p>
            <a:r>
              <a:rPr lang="en-US" sz="4000" dirty="0"/>
              <a:t>Elijah Garcia</a:t>
            </a:r>
          </a:p>
        </p:txBody>
      </p:sp>
      <p:sp>
        <p:nvSpPr>
          <p:cNvPr id="7" name="TextBox 6">
            <a:extLst>
              <a:ext uri="{FF2B5EF4-FFF2-40B4-BE49-F238E27FC236}">
                <a16:creationId xmlns:a16="http://schemas.microsoft.com/office/drawing/2014/main" id="{E655E258-3812-4EB1-A397-3AD118C0EBE3}"/>
              </a:ext>
            </a:extLst>
          </p:cNvPr>
          <p:cNvSpPr txBox="1"/>
          <p:nvPr/>
        </p:nvSpPr>
        <p:spPr>
          <a:xfrm>
            <a:off x="331265" y="1230304"/>
            <a:ext cx="7022035" cy="5188423"/>
          </a:xfrm>
          <a:prstGeom prst="rect">
            <a:avLst/>
          </a:prstGeom>
        </p:spPr>
        <p:txBody>
          <a:bodyPr vert="horz" lIns="91440" tIns="45720" rIns="91440" bIns="45720" rtlCol="0" anchor="ctr">
            <a:normAutofit lnSpcReduction="10000"/>
          </a:bodyPr>
          <a:lstStyle/>
          <a:p>
            <a:pPr marL="0" marR="0" defTabSz="457200">
              <a:lnSpc>
                <a:spcPct val="90000"/>
              </a:lnSpc>
              <a:spcBef>
                <a:spcPct val="20000"/>
              </a:spcBef>
              <a:spcAft>
                <a:spcPts val="600"/>
              </a:spcAft>
              <a:buClr>
                <a:schemeClr val="tx2"/>
              </a:buClr>
              <a:buSzPct val="70000"/>
              <a:buFont typeface="Wingdings 2" charset="2"/>
            </a:pPr>
            <a:r>
              <a:rPr lang="en-US" sz="2000"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Lios</a:t>
            </a:r>
            <a:r>
              <a:rPr lang="en-US" sz="200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enchim</a:t>
            </a:r>
            <a:r>
              <a:rPr lang="en-US" sz="200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aniavu</a:t>
            </a:r>
            <a:r>
              <a:rPr lang="en-US" sz="200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ketchem</a:t>
            </a:r>
            <a:r>
              <a:rPr lang="en-US" sz="200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allea</a:t>
            </a:r>
            <a:r>
              <a:rPr lang="en-US" sz="200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endParaRPr lang="en-US"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0" marR="0" defTabSz="457200">
              <a:lnSpc>
                <a:spcPct val="90000"/>
              </a:lnSpc>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Hello, my name is Elijah Garcia. I am Yaqui, and I am an artist from the Pascua Yaqui Tribe. My area of expertise is in video and editing. I work for my tribe creating media content for our tribal departments.</a:t>
            </a:r>
          </a:p>
          <a:p>
            <a:pPr marL="0" marR="0" defTabSz="457200">
              <a:lnSpc>
                <a:spcPct val="90000"/>
              </a:lnSpc>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As the former Cultural Resource Curator for the Pascua Yaqui Tribe Department of Language and Culture, I was surrounded by Yaqui language speakers and my culture on a daily basis. Working for the department, I learned so much about my culture and also learned more about my language. </a:t>
            </a:r>
          </a:p>
          <a:p>
            <a:pPr marL="0" marR="0" defTabSz="457200">
              <a:lnSpc>
                <a:spcPct val="90000"/>
              </a:lnSpc>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 also learned that on the UNESCO language chart, the Yaqui language is considered "Severely Endangered".  This discovery saddened me. Without our language we will lose so much of our identity! Everything that our ancestors fought and died for will be in vain.</a:t>
            </a:r>
          </a:p>
          <a:p>
            <a:pPr defTabSz="457200">
              <a:lnSpc>
                <a:spcPct val="90000"/>
              </a:lnSpc>
              <a:spcBef>
                <a:spcPct val="20000"/>
              </a:spcBef>
              <a:spcAft>
                <a:spcPts val="600"/>
              </a:spcAft>
              <a:buClr>
                <a:schemeClr val="tx2"/>
              </a:buClr>
              <a:buSzPct val="70000"/>
              <a:buFont typeface="Wingdings 2" charset="2"/>
            </a:pPr>
            <a:r>
              <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So, as a beginner language speaker, I started to create art that includes simple words and phrases in Yaqui. By doing so, I'm hoping that it will spark a much-needed interest for our people to take the next step and continue our ancestor's legacy one word at a time. </a:t>
            </a:r>
          </a:p>
          <a:p>
            <a:pPr defTabSz="457200">
              <a:lnSpc>
                <a:spcPct val="90000"/>
              </a:lnSpc>
              <a:spcBef>
                <a:spcPct val="20000"/>
              </a:spcBef>
              <a:spcAft>
                <a:spcPts val="600"/>
              </a:spcAft>
              <a:buClr>
                <a:schemeClr val="tx2"/>
              </a:buClr>
              <a:buSzPct val="70000"/>
              <a:buFont typeface="Wingdings 2" charset="2"/>
            </a:pPr>
            <a:r>
              <a:rPr lang="en-US"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Tua</a:t>
            </a:r>
            <a:r>
              <a:rPr lang="en-US"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Lios</a:t>
            </a:r>
            <a:r>
              <a:rPr lang="en-US"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enchim</a:t>
            </a:r>
            <a:r>
              <a:rPr lang="en-US"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hiokoe</a:t>
            </a:r>
            <a:r>
              <a:rPr lang="en-US"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utte'esiav</a:t>
            </a:r>
            <a:endParaRPr lang="en-US"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21" name="Picture 20">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5" name="Content Placeholder 4" descr="A picture containing text, outdoor, graffiti&#10;&#10;Description automatically generated">
            <a:extLst>
              <a:ext uri="{FF2B5EF4-FFF2-40B4-BE49-F238E27FC236}">
                <a16:creationId xmlns:a16="http://schemas.microsoft.com/office/drawing/2014/main" id="{B3D4BA10-F49A-6ABC-9F96-F5A986868F00}"/>
              </a:ext>
            </a:extLst>
          </p:cNvPr>
          <p:cNvPicPr>
            <a:picLocks noGrp="1" noChangeAspect="1"/>
          </p:cNvPicPr>
          <p:nvPr>
            <p:ph idx="1"/>
          </p:nvPr>
        </p:nvPicPr>
        <p:blipFill rotWithShape="1">
          <a:blip r:embed="rId4"/>
          <a:srcRect l="35222" r="14782"/>
          <a:stretch/>
        </p:blipFill>
        <p:spPr>
          <a:xfrm>
            <a:off x="7620351" y="10"/>
            <a:ext cx="4571649" cy="6857990"/>
          </a:xfrm>
          <a:prstGeom prst="rect">
            <a:avLst/>
          </a:prstGeom>
        </p:spPr>
      </p:pic>
    </p:spTree>
    <p:extLst>
      <p:ext uri="{BB962C8B-B14F-4D97-AF65-F5344CB8AC3E}">
        <p14:creationId xmlns:p14="http://schemas.microsoft.com/office/powerpoint/2010/main" val="2468292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CC4D2-5139-0FAD-DC1C-D60C45388A2A}"/>
              </a:ext>
            </a:extLst>
          </p:cNvPr>
          <p:cNvSpPr>
            <a:spLocks noGrp="1"/>
          </p:cNvSpPr>
          <p:nvPr>
            <p:ph type="title"/>
          </p:nvPr>
        </p:nvSpPr>
        <p:spPr>
          <a:xfrm>
            <a:off x="492968" y="609599"/>
            <a:ext cx="5978072" cy="1481150"/>
          </a:xfrm>
        </p:spPr>
        <p:txBody>
          <a:bodyPr>
            <a:normAutofit/>
          </a:bodyPr>
          <a:lstStyle/>
          <a:p>
            <a:r>
              <a:rPr lang="en-US" sz="4000" dirty="0"/>
              <a:t>Alaina “Rouge” Peirce </a:t>
            </a:r>
          </a:p>
        </p:txBody>
      </p:sp>
      <p:sp>
        <p:nvSpPr>
          <p:cNvPr id="3" name="Content Placeholder 2">
            <a:extLst>
              <a:ext uri="{FF2B5EF4-FFF2-40B4-BE49-F238E27FC236}">
                <a16:creationId xmlns:a16="http://schemas.microsoft.com/office/drawing/2014/main" id="{0BCB9377-59EF-78FD-B2A6-5CFF1C9BD8F5}"/>
              </a:ext>
            </a:extLst>
          </p:cNvPr>
          <p:cNvSpPr>
            <a:spLocks noGrp="1"/>
          </p:cNvSpPr>
          <p:nvPr>
            <p:ph idx="1"/>
          </p:nvPr>
        </p:nvSpPr>
        <p:spPr>
          <a:xfrm>
            <a:off x="961741" y="1849449"/>
            <a:ext cx="5134259" cy="4157652"/>
          </a:xfrm>
        </p:spPr>
        <p:txBody>
          <a:bodyPr anchor="ctr">
            <a:normAutofit/>
          </a:bodyPr>
          <a:lstStyle/>
          <a:p>
            <a:pPr marL="0" marR="0" indent="0">
              <a:lnSpc>
                <a:spcPct val="100000"/>
              </a:lnSpc>
              <a:spcBef>
                <a:spcPts val="0"/>
              </a:spcBef>
              <a:spcAft>
                <a:spcPts val="0"/>
              </a:spcAft>
              <a:buNone/>
            </a:pPr>
            <a:r>
              <a:rPr lang="en-US" sz="1800" dirty="0">
                <a:effectLst/>
                <a:ea typeface="Calibri" panose="020F0502020204030204" pitchFamily="34" charset="0"/>
              </a:rPr>
              <a:t>Alaina is a multimedia artist from the village of W:ak on the Tohono O’odham nation &amp; has been local to San Xavier and Tucson the majority of her life.  </a:t>
            </a:r>
          </a:p>
          <a:p>
            <a:pPr marL="0" indent="0">
              <a:lnSpc>
                <a:spcPct val="100000"/>
              </a:lnSpc>
              <a:spcBef>
                <a:spcPts val="0"/>
              </a:spcBef>
              <a:spcAft>
                <a:spcPts val="0"/>
              </a:spcAft>
              <a:buNone/>
            </a:pPr>
            <a:endParaRPr lang="en-US" sz="1800" dirty="0">
              <a:effectLst/>
              <a:ea typeface="Calibri" panose="020F0502020204030204" pitchFamily="34" charset="0"/>
            </a:endParaRPr>
          </a:p>
          <a:p>
            <a:pPr marL="0" marR="0" indent="0">
              <a:lnSpc>
                <a:spcPct val="100000"/>
              </a:lnSpc>
              <a:spcBef>
                <a:spcPts val="0"/>
              </a:spcBef>
              <a:spcAft>
                <a:spcPts val="0"/>
              </a:spcAft>
              <a:buNone/>
            </a:pPr>
            <a:r>
              <a:rPr lang="en-US" sz="1800" dirty="0">
                <a:effectLst/>
                <a:ea typeface="Calibri" panose="020F0502020204030204" pitchFamily="34" charset="0"/>
              </a:rPr>
              <a:t>She specializes in aerosol &amp; digital art, caricatures, and mixed media.  She works to create imagery which connects individuals with their culture, specifically by focusing on themes which resonate with people of color, indigenous individuals and youth. </a:t>
            </a:r>
          </a:p>
          <a:p>
            <a:pPr marL="0" marR="0" indent="0">
              <a:lnSpc>
                <a:spcPct val="100000"/>
              </a:lnSpc>
              <a:spcBef>
                <a:spcPts val="0"/>
              </a:spcBef>
              <a:spcAft>
                <a:spcPts val="0"/>
              </a:spcAft>
              <a:buNone/>
            </a:pPr>
            <a:endParaRPr lang="en-US" sz="1800" dirty="0">
              <a:effectLst/>
              <a:ea typeface="Calibri" panose="020F0502020204030204" pitchFamily="34" charset="0"/>
            </a:endParaRPr>
          </a:p>
          <a:p>
            <a:pPr marL="0" marR="0" indent="0">
              <a:lnSpc>
                <a:spcPct val="100000"/>
              </a:lnSpc>
              <a:spcBef>
                <a:spcPts val="0"/>
              </a:spcBef>
              <a:spcAft>
                <a:spcPts val="0"/>
              </a:spcAft>
              <a:buNone/>
            </a:pPr>
            <a:r>
              <a:rPr lang="en-US" sz="1800" dirty="0">
                <a:effectLst/>
                <a:ea typeface="Calibri" panose="020F0502020204030204" pitchFamily="34" charset="0"/>
              </a:rPr>
              <a:t>She works to incorporate traditional &amp; modern aesthetics with a goal of strengthening connections between the individual &amp; community.</a:t>
            </a:r>
          </a:p>
          <a:p>
            <a:pPr>
              <a:lnSpc>
                <a:spcPct val="100000"/>
              </a:lnSpc>
            </a:pPr>
            <a:endParaRPr lang="en-US" sz="1600" dirty="0"/>
          </a:p>
        </p:txBody>
      </p:sp>
      <p:pic>
        <p:nvPicPr>
          <p:cNvPr id="5" name="Picture 4" descr="A person wearing a hat and glasses&#10;&#10;Description automatically generated with medium confidence">
            <a:extLst>
              <a:ext uri="{FF2B5EF4-FFF2-40B4-BE49-F238E27FC236}">
                <a16:creationId xmlns:a16="http://schemas.microsoft.com/office/drawing/2014/main" id="{17A0B29D-6B5F-EA1B-15C0-9B5002EAA3C0}"/>
              </a:ext>
            </a:extLst>
          </p:cNvPr>
          <p:cNvPicPr>
            <a:picLocks noChangeAspect="1"/>
          </p:cNvPicPr>
          <p:nvPr/>
        </p:nvPicPr>
        <p:blipFill rotWithShape="1">
          <a:blip r:embed="rId3"/>
          <a:srcRect l="10294" r="23044"/>
          <a:stretch/>
        </p:blipFill>
        <p:spPr>
          <a:xfrm>
            <a:off x="6964008" y="-1"/>
            <a:ext cx="4571649" cy="6857990"/>
          </a:xfrm>
          <a:prstGeom prst="rect">
            <a:avLst/>
          </a:prstGeom>
        </p:spPr>
      </p:pic>
      <p:pic>
        <p:nvPicPr>
          <p:cNvPr id="12" name="Picture 11">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1837107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9b537f11-5d36-45c9-91d2-02fc513cae3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B6A6369FFF434E8D90BE4B240B8486" ma:contentTypeVersion="7" ma:contentTypeDescription="Create a new document." ma:contentTypeScope="" ma:versionID="10912fe1b4632ec7d11f50b87bcac74e">
  <xsd:schema xmlns:xsd="http://www.w3.org/2001/XMLSchema" xmlns:xs="http://www.w3.org/2001/XMLSchema" xmlns:p="http://schemas.microsoft.com/office/2006/metadata/properties" xmlns:ns3="9b537f11-5d36-45c9-91d2-02fc513cae36" xmlns:ns4="0cd8fdb3-0a96-4b5d-8e29-0a266d80522f" targetNamespace="http://schemas.microsoft.com/office/2006/metadata/properties" ma:root="true" ma:fieldsID="fcbc59bbb0b67083a44033afa03ec45a" ns3:_="" ns4:_="">
    <xsd:import namespace="9b537f11-5d36-45c9-91d2-02fc513cae36"/>
    <xsd:import namespace="0cd8fdb3-0a96-4b5d-8e29-0a266d80522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37f11-5d36-45c9-91d2-02fc513cae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d8fdb3-0a96-4b5d-8e29-0a266d8052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A3AD49-9331-450C-A2FE-6857A4DB38C6}">
  <ds:schemaRefs>
    <ds:schemaRef ds:uri="http://purl.org/dc/elements/1.1/"/>
    <ds:schemaRef ds:uri="http://purl.org/dc/dcmitype/"/>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0cd8fdb3-0a96-4b5d-8e29-0a266d80522f"/>
    <ds:schemaRef ds:uri="9b537f11-5d36-45c9-91d2-02fc513cae36"/>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8A7E1512-5CA9-4F87-8462-0BD36306FD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537f11-5d36-45c9-91d2-02fc513cae36"/>
    <ds:schemaRef ds:uri="0cd8fdb3-0a96-4b5d-8e29-0a266d8052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{AC400C9C-5D5A-4F70-9081-33807DBEED42}tf00934815_win32</Template>
  <TotalTime>7140</TotalTime>
  <Words>1049</Words>
  <Application>Microsoft Office PowerPoint</Application>
  <PresentationFormat>Widescreen</PresentationFormat>
  <Paragraphs>63</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Goudy Old Style</vt:lpstr>
      <vt:lpstr>MiloWeb</vt:lpstr>
      <vt:lpstr>Square Market</vt:lpstr>
      <vt:lpstr>var(--secondary-font)</vt:lpstr>
      <vt:lpstr>Wingdings 2</vt:lpstr>
      <vt:lpstr>SlateVTI</vt:lpstr>
      <vt:lpstr> Arte, Cultura Y Frontera  Welcome to our Show &amp; Tell!</vt:lpstr>
      <vt:lpstr>About Galeria Mitotera</vt:lpstr>
      <vt:lpstr>About Galeria Mitotera</vt:lpstr>
      <vt:lpstr>About Galeria Mitotera</vt:lpstr>
      <vt:lpstr>PowerPoint Presentation</vt:lpstr>
      <vt:lpstr>Meet the community artists  part of tonight's event…</vt:lpstr>
      <vt:lpstr>Ruben Urrea Moreno</vt:lpstr>
      <vt:lpstr>Elijah Garcia</vt:lpstr>
      <vt:lpstr>Alaina “Rouge” Peirce </vt:lpstr>
      <vt:lpstr>Featuring work from UA Assistant Professor of art,  Alejandro Macias </vt:lpstr>
      <vt:lpstr>Alejandro Macias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Show &amp; Tell!</dc:title>
  <dc:creator>Martinez, Angela Maria - (ammartinez1)</dc:creator>
  <cp:lastModifiedBy>Martinez, Angela Maria - (ammartinez1)</cp:lastModifiedBy>
  <cp:revision>3</cp:revision>
  <dcterms:created xsi:type="dcterms:W3CDTF">2022-05-05T20:06:26Z</dcterms:created>
  <dcterms:modified xsi:type="dcterms:W3CDTF">2022-05-10T19:07:14Z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0x01010053B6A6369FFF434E8D90BE4B240B8486</vt:lpwstr>
  </property>
</Properties>
</file>